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433" r:id="rId3"/>
    <p:sldId id="434" r:id="rId4"/>
    <p:sldId id="435" r:id="rId5"/>
    <p:sldId id="476" r:id="rId6"/>
    <p:sldId id="499" r:id="rId7"/>
    <p:sldId id="488" r:id="rId8"/>
    <p:sldId id="438" r:id="rId9"/>
    <p:sldId id="439" r:id="rId10"/>
    <p:sldId id="440" r:id="rId11"/>
    <p:sldId id="441" r:id="rId12"/>
    <p:sldId id="442" r:id="rId13"/>
    <p:sldId id="443" r:id="rId14"/>
    <p:sldId id="444" r:id="rId15"/>
    <p:sldId id="445" r:id="rId16"/>
    <p:sldId id="446" r:id="rId17"/>
    <p:sldId id="447" r:id="rId18"/>
    <p:sldId id="448" r:id="rId19"/>
    <p:sldId id="449" r:id="rId20"/>
    <p:sldId id="450" r:id="rId21"/>
    <p:sldId id="451" r:id="rId22"/>
    <p:sldId id="453" r:id="rId23"/>
    <p:sldId id="454" r:id="rId24"/>
    <p:sldId id="489" r:id="rId25"/>
    <p:sldId id="500" r:id="rId26"/>
    <p:sldId id="456" r:id="rId27"/>
    <p:sldId id="457" r:id="rId28"/>
    <p:sldId id="486" r:id="rId29"/>
    <p:sldId id="490" r:id="rId30"/>
    <p:sldId id="460" r:id="rId31"/>
    <p:sldId id="468" r:id="rId32"/>
    <p:sldId id="469" r:id="rId33"/>
    <p:sldId id="491" r:id="rId34"/>
    <p:sldId id="501" r:id="rId3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459F"/>
    <a:srgbClr val="6FBFCF"/>
    <a:srgbClr val="D6D168"/>
    <a:srgbClr val="A6F4F6"/>
    <a:srgbClr val="F6D1A8"/>
    <a:srgbClr val="DCC4D2"/>
    <a:srgbClr val="28E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37F744-7357-44A9-9E46-CC3B3E88DD1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EAC371-63DB-434E-9163-1A44F66CF276}">
      <dgm:prSet phldrT="[Text]"/>
      <dgm:spPr>
        <a:solidFill>
          <a:schemeClr val="accent3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Legitimate</a:t>
          </a:r>
          <a:endParaRPr lang="en-US" b="1" dirty="0">
            <a:solidFill>
              <a:schemeClr val="tx1"/>
            </a:solidFill>
          </a:endParaRPr>
        </a:p>
      </dgm:t>
    </dgm:pt>
    <dgm:pt modelId="{A8114C28-37DF-4211-820C-F8A9A7228ADE}" type="parTrans" cxnId="{A3C73A9E-995F-4376-A54B-421C2B93882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2792A9B-1735-4ABC-9CFE-6D47F7FFFF15}" type="sibTrans" cxnId="{A3C73A9E-995F-4376-A54B-421C2B93882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3D88A11-5ECD-47C6-A499-DA46A01B6BC0}">
      <dgm:prSet phldrT="[Text]"/>
      <dgm:spPr>
        <a:solidFill>
          <a:schemeClr val="accent5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Coercive</a:t>
          </a:r>
          <a:endParaRPr lang="en-US" b="1" dirty="0">
            <a:solidFill>
              <a:schemeClr val="tx1"/>
            </a:solidFill>
          </a:endParaRPr>
        </a:p>
      </dgm:t>
    </dgm:pt>
    <dgm:pt modelId="{62C51A70-502F-4D22-A955-8E4A7F5505E5}" type="parTrans" cxnId="{C1C1BEA4-D47A-40CF-85B0-DBFB3589178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1B5E832-47AA-4D8A-8FB9-253F3C05ED20}" type="sibTrans" cxnId="{C1C1BEA4-D47A-40CF-85B0-DBFB3589178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073EF267-9BD3-40A7-B974-76919EBCF5A3}">
      <dgm:prSet phldrT="[Text]"/>
      <dgm:spPr>
        <a:solidFill>
          <a:schemeClr val="accent1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Reward</a:t>
          </a:r>
          <a:endParaRPr lang="en-US" b="1" dirty="0">
            <a:solidFill>
              <a:schemeClr val="tx1"/>
            </a:solidFill>
          </a:endParaRPr>
        </a:p>
      </dgm:t>
    </dgm:pt>
    <dgm:pt modelId="{190B8096-0FCC-4569-B215-C52ABB9323BE}" type="parTrans" cxnId="{5185919B-ED64-4493-8AE1-1E2F20F016B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C186E75-2F5F-4E3E-967C-58E6C602973A}" type="sibTrans" cxnId="{5185919B-ED64-4493-8AE1-1E2F20F016B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BBC69D2-B127-4C4C-8D59-B07CBAB7D85A}">
      <dgm:prSet phldrT="[Text]"/>
      <dgm:spPr>
        <a:solidFill>
          <a:schemeClr val="accent2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Referent</a:t>
          </a:r>
          <a:endParaRPr lang="en-US" b="1" dirty="0">
            <a:solidFill>
              <a:schemeClr val="tx1"/>
            </a:solidFill>
          </a:endParaRPr>
        </a:p>
      </dgm:t>
    </dgm:pt>
    <dgm:pt modelId="{E6C35323-8D80-4CB6-B9B4-6FFE8F175F87}" type="parTrans" cxnId="{855190E7-D73F-4506-87AA-AFA8373B0DC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DBFC4059-3301-4BF6-9275-E8606E506520}" type="sibTrans" cxnId="{855190E7-D73F-4506-87AA-AFA8373B0DC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BA2D270-5014-4BEE-82F6-BCDAED5A1C89}">
      <dgm:prSet phldrT="[Text]"/>
      <dgm:spPr>
        <a:solidFill>
          <a:schemeClr val="accent4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Expert</a:t>
          </a:r>
          <a:endParaRPr lang="en-US" b="1" dirty="0">
            <a:solidFill>
              <a:schemeClr val="tx1"/>
            </a:solidFill>
          </a:endParaRPr>
        </a:p>
      </dgm:t>
    </dgm:pt>
    <dgm:pt modelId="{2A0E83CF-B90F-4EDC-9EEF-CC9825010B5E}" type="parTrans" cxnId="{E5D143B1-7437-4D9A-9365-C9F549383DE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0F6C591-5559-4D71-B131-EA6471EECEAA}" type="sibTrans" cxnId="{E5D143B1-7437-4D9A-9365-C9F549383DE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BB34D04-A112-4DB5-BD1C-A8E0EAF6C5F9}">
      <dgm:prSet phldrT="[Text]"/>
      <dgm:spPr>
        <a:solidFill>
          <a:schemeClr val="accent6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Information</a:t>
          </a:r>
          <a:endParaRPr lang="en-US" b="1" dirty="0">
            <a:solidFill>
              <a:schemeClr val="tx1"/>
            </a:solidFill>
          </a:endParaRPr>
        </a:p>
      </dgm:t>
    </dgm:pt>
    <dgm:pt modelId="{89C66E6F-41B5-4567-A992-B1A28744B15A}" type="parTrans" cxnId="{A459D611-8367-46B7-934F-F95B5F4090C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DE51311-B9AE-498C-90C3-8880A1150B88}" type="sibTrans" cxnId="{A459D611-8367-46B7-934F-F95B5F4090C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BC8459E-D187-4F59-AA3A-DB19DDEDC26A}">
      <dgm:prSet phldrT="[Text]"/>
      <dgm:spPr>
        <a:solidFill>
          <a:schemeClr val="accent6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Connection</a:t>
          </a:r>
          <a:endParaRPr lang="en-US" b="1" dirty="0">
            <a:solidFill>
              <a:schemeClr val="tx1"/>
            </a:solidFill>
          </a:endParaRPr>
        </a:p>
      </dgm:t>
    </dgm:pt>
    <dgm:pt modelId="{4A64A94D-68D0-4CDD-AE82-9EAD0ED289A7}" type="parTrans" cxnId="{79EC68A2-BDC6-41A8-BDB6-AA3ACD368950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D24E912-BDA3-4FE3-BC72-1BEF5518F6A9}" type="sibTrans" cxnId="{79EC68A2-BDC6-41A8-BDB6-AA3ACD368950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F50213D5-091B-4A14-B01A-248F6D99AD35}" type="pres">
      <dgm:prSet presAssocID="{3337F744-7357-44A9-9E46-CC3B3E88DD1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3D1536D-1B23-4E48-A92B-98DD930725C8}" type="pres">
      <dgm:prSet presAssocID="{90EAC371-63DB-434E-9163-1A44F66CF276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55D1D1-1CAE-4328-8036-B2A1BC6E74D6}" type="pres">
      <dgm:prSet presAssocID="{92792A9B-1735-4ABC-9CFE-6D47F7FFFF15}" presName="sibTrans" presStyleCnt="0"/>
      <dgm:spPr/>
    </dgm:pt>
    <dgm:pt modelId="{652CD4CF-D79E-4472-85A2-7E85E23C8F13}" type="pres">
      <dgm:prSet presAssocID="{073EF267-9BD3-40A7-B974-76919EBCF5A3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8026A6-A690-4024-A5D1-8A2B36F1B788}" type="pres">
      <dgm:prSet presAssocID="{EC186E75-2F5F-4E3E-967C-58E6C602973A}" presName="sibTrans" presStyleCnt="0"/>
      <dgm:spPr/>
    </dgm:pt>
    <dgm:pt modelId="{8795481D-BC91-4B0A-BEAF-C468F854E130}" type="pres">
      <dgm:prSet presAssocID="{93D88A11-5ECD-47C6-A499-DA46A01B6BC0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9A373B-6042-4FBC-AA0B-818E6841EEC4}" type="pres">
      <dgm:prSet presAssocID="{31B5E832-47AA-4D8A-8FB9-253F3C05ED20}" presName="sibTrans" presStyleCnt="0"/>
      <dgm:spPr/>
    </dgm:pt>
    <dgm:pt modelId="{A1B3B49F-BD31-441D-9DB6-72C148F4B221}" type="pres">
      <dgm:prSet presAssocID="{EBBC69D2-B127-4C4C-8D59-B07CBAB7D85A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A61208-F604-4ED6-B034-46C0435671DF}" type="pres">
      <dgm:prSet presAssocID="{DBFC4059-3301-4BF6-9275-E8606E506520}" presName="sibTrans" presStyleCnt="0"/>
      <dgm:spPr/>
    </dgm:pt>
    <dgm:pt modelId="{21D48FC4-9ABD-47FB-9B9B-CC1AB808EE93}" type="pres">
      <dgm:prSet presAssocID="{4BA2D270-5014-4BEE-82F6-BCDAED5A1C89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E566CF-3D37-4FCE-9795-5917ADE6748D}" type="pres">
      <dgm:prSet presAssocID="{30F6C591-5559-4D71-B131-EA6471EECEAA}" presName="sibTrans" presStyleCnt="0"/>
      <dgm:spPr/>
    </dgm:pt>
    <dgm:pt modelId="{E9B61ECA-83AD-462B-B2DC-9CE2B3826878}" type="pres">
      <dgm:prSet presAssocID="{BBB34D04-A112-4DB5-BD1C-A8E0EAF6C5F9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1DFFB1-E47D-4395-A89C-A1B727D444F2}" type="pres">
      <dgm:prSet presAssocID="{4DE51311-B9AE-498C-90C3-8880A1150B88}" presName="sibTrans" presStyleCnt="0"/>
      <dgm:spPr/>
    </dgm:pt>
    <dgm:pt modelId="{A5FD8CC8-ABE7-44CF-A23E-18416457F6BA}" type="pres">
      <dgm:prSet presAssocID="{4BC8459E-D187-4F59-AA3A-DB19DDEDC26A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9B589D-3B02-46EB-97D6-CC2B512A49E0}" type="presOf" srcId="{EBBC69D2-B127-4C4C-8D59-B07CBAB7D85A}" destId="{A1B3B49F-BD31-441D-9DB6-72C148F4B221}" srcOrd="0" destOrd="0" presId="urn:microsoft.com/office/officeart/2005/8/layout/default"/>
    <dgm:cxn modelId="{C1C1BEA4-D47A-40CF-85B0-DBFB3589178B}" srcId="{3337F744-7357-44A9-9E46-CC3B3E88DD1A}" destId="{93D88A11-5ECD-47C6-A499-DA46A01B6BC0}" srcOrd="2" destOrd="0" parTransId="{62C51A70-502F-4D22-A955-8E4A7F5505E5}" sibTransId="{31B5E832-47AA-4D8A-8FB9-253F3C05ED20}"/>
    <dgm:cxn modelId="{EF943A6B-07EA-4463-8BA0-B9DA5F5D1E39}" type="presOf" srcId="{4BC8459E-D187-4F59-AA3A-DB19DDEDC26A}" destId="{A5FD8CC8-ABE7-44CF-A23E-18416457F6BA}" srcOrd="0" destOrd="0" presId="urn:microsoft.com/office/officeart/2005/8/layout/default"/>
    <dgm:cxn modelId="{A3C73A9E-995F-4376-A54B-421C2B938823}" srcId="{3337F744-7357-44A9-9E46-CC3B3E88DD1A}" destId="{90EAC371-63DB-434E-9163-1A44F66CF276}" srcOrd="0" destOrd="0" parTransId="{A8114C28-37DF-4211-820C-F8A9A7228ADE}" sibTransId="{92792A9B-1735-4ABC-9CFE-6D47F7FFFF15}"/>
    <dgm:cxn modelId="{5185919B-ED64-4493-8AE1-1E2F20F016BD}" srcId="{3337F744-7357-44A9-9E46-CC3B3E88DD1A}" destId="{073EF267-9BD3-40A7-B974-76919EBCF5A3}" srcOrd="1" destOrd="0" parTransId="{190B8096-0FCC-4569-B215-C52ABB9323BE}" sibTransId="{EC186E75-2F5F-4E3E-967C-58E6C602973A}"/>
    <dgm:cxn modelId="{5787FABF-31E1-4BDC-848D-F0AB042DF513}" type="presOf" srcId="{4BA2D270-5014-4BEE-82F6-BCDAED5A1C89}" destId="{21D48FC4-9ABD-47FB-9B9B-CC1AB808EE93}" srcOrd="0" destOrd="0" presId="urn:microsoft.com/office/officeart/2005/8/layout/default"/>
    <dgm:cxn modelId="{A459D611-8367-46B7-934F-F95B5F4090C2}" srcId="{3337F744-7357-44A9-9E46-CC3B3E88DD1A}" destId="{BBB34D04-A112-4DB5-BD1C-A8E0EAF6C5F9}" srcOrd="5" destOrd="0" parTransId="{89C66E6F-41B5-4567-A992-B1A28744B15A}" sibTransId="{4DE51311-B9AE-498C-90C3-8880A1150B88}"/>
    <dgm:cxn modelId="{AB01F1B4-EEA5-43A4-9454-A7AE47D48FBB}" type="presOf" srcId="{90EAC371-63DB-434E-9163-1A44F66CF276}" destId="{13D1536D-1B23-4E48-A92B-98DD930725C8}" srcOrd="0" destOrd="0" presId="urn:microsoft.com/office/officeart/2005/8/layout/default"/>
    <dgm:cxn modelId="{79EC68A2-BDC6-41A8-BDB6-AA3ACD368950}" srcId="{3337F744-7357-44A9-9E46-CC3B3E88DD1A}" destId="{4BC8459E-D187-4F59-AA3A-DB19DDEDC26A}" srcOrd="6" destOrd="0" parTransId="{4A64A94D-68D0-4CDD-AE82-9EAD0ED289A7}" sibTransId="{3D24E912-BDA3-4FE3-BC72-1BEF5518F6A9}"/>
    <dgm:cxn modelId="{E14956C1-1E8E-4203-B69A-CF2B0E03317E}" type="presOf" srcId="{BBB34D04-A112-4DB5-BD1C-A8E0EAF6C5F9}" destId="{E9B61ECA-83AD-462B-B2DC-9CE2B3826878}" srcOrd="0" destOrd="0" presId="urn:microsoft.com/office/officeart/2005/8/layout/default"/>
    <dgm:cxn modelId="{855190E7-D73F-4506-87AA-AFA8373B0DC7}" srcId="{3337F744-7357-44A9-9E46-CC3B3E88DD1A}" destId="{EBBC69D2-B127-4C4C-8D59-B07CBAB7D85A}" srcOrd="3" destOrd="0" parTransId="{E6C35323-8D80-4CB6-B9B4-6FFE8F175F87}" sibTransId="{DBFC4059-3301-4BF6-9275-E8606E506520}"/>
    <dgm:cxn modelId="{0E9860C1-8278-4248-ADF3-637B765CD1FA}" type="presOf" srcId="{073EF267-9BD3-40A7-B974-76919EBCF5A3}" destId="{652CD4CF-D79E-4472-85A2-7E85E23C8F13}" srcOrd="0" destOrd="0" presId="urn:microsoft.com/office/officeart/2005/8/layout/default"/>
    <dgm:cxn modelId="{02DE8E32-729C-4735-BCC5-DD0A5F8F4364}" type="presOf" srcId="{3337F744-7357-44A9-9E46-CC3B3E88DD1A}" destId="{F50213D5-091B-4A14-B01A-248F6D99AD35}" srcOrd="0" destOrd="0" presId="urn:microsoft.com/office/officeart/2005/8/layout/default"/>
    <dgm:cxn modelId="{E5D143B1-7437-4D9A-9365-C9F549383DE3}" srcId="{3337F744-7357-44A9-9E46-CC3B3E88DD1A}" destId="{4BA2D270-5014-4BEE-82F6-BCDAED5A1C89}" srcOrd="4" destOrd="0" parTransId="{2A0E83CF-B90F-4EDC-9EEF-CC9825010B5E}" sibTransId="{30F6C591-5559-4D71-B131-EA6471EECEAA}"/>
    <dgm:cxn modelId="{FE079CCD-5ABB-42FB-86F9-1EAF3683D088}" type="presOf" srcId="{93D88A11-5ECD-47C6-A499-DA46A01B6BC0}" destId="{8795481D-BC91-4B0A-BEAF-C468F854E130}" srcOrd="0" destOrd="0" presId="urn:microsoft.com/office/officeart/2005/8/layout/default"/>
    <dgm:cxn modelId="{DFCC4FAD-29C7-4715-86A4-3C104DE306F8}" type="presParOf" srcId="{F50213D5-091B-4A14-B01A-248F6D99AD35}" destId="{13D1536D-1B23-4E48-A92B-98DD930725C8}" srcOrd="0" destOrd="0" presId="urn:microsoft.com/office/officeart/2005/8/layout/default"/>
    <dgm:cxn modelId="{CE0988A7-45CF-4F67-819D-B0C4DF8F62EE}" type="presParOf" srcId="{F50213D5-091B-4A14-B01A-248F6D99AD35}" destId="{A655D1D1-1CAE-4328-8036-B2A1BC6E74D6}" srcOrd="1" destOrd="0" presId="urn:microsoft.com/office/officeart/2005/8/layout/default"/>
    <dgm:cxn modelId="{D2A4C55B-19AB-4AC0-AAF4-B67EB5E2FA6A}" type="presParOf" srcId="{F50213D5-091B-4A14-B01A-248F6D99AD35}" destId="{652CD4CF-D79E-4472-85A2-7E85E23C8F13}" srcOrd="2" destOrd="0" presId="urn:microsoft.com/office/officeart/2005/8/layout/default"/>
    <dgm:cxn modelId="{D9183777-E8A0-481D-AB47-BA1E509BF23F}" type="presParOf" srcId="{F50213D5-091B-4A14-B01A-248F6D99AD35}" destId="{248026A6-A690-4024-A5D1-8A2B36F1B788}" srcOrd="3" destOrd="0" presId="urn:microsoft.com/office/officeart/2005/8/layout/default"/>
    <dgm:cxn modelId="{A89F4353-9C81-40ED-83AC-AC685521380E}" type="presParOf" srcId="{F50213D5-091B-4A14-B01A-248F6D99AD35}" destId="{8795481D-BC91-4B0A-BEAF-C468F854E130}" srcOrd="4" destOrd="0" presId="urn:microsoft.com/office/officeart/2005/8/layout/default"/>
    <dgm:cxn modelId="{AA94BBE1-C15E-483C-ABE2-F2ACB9645536}" type="presParOf" srcId="{F50213D5-091B-4A14-B01A-248F6D99AD35}" destId="{DA9A373B-6042-4FBC-AA0B-818E6841EEC4}" srcOrd="5" destOrd="0" presId="urn:microsoft.com/office/officeart/2005/8/layout/default"/>
    <dgm:cxn modelId="{8F8C3208-C1CC-4017-B857-6E4C2D015E3D}" type="presParOf" srcId="{F50213D5-091B-4A14-B01A-248F6D99AD35}" destId="{A1B3B49F-BD31-441D-9DB6-72C148F4B221}" srcOrd="6" destOrd="0" presId="urn:microsoft.com/office/officeart/2005/8/layout/default"/>
    <dgm:cxn modelId="{8DA6898B-2B70-47B7-A526-55EA36EE0BDD}" type="presParOf" srcId="{F50213D5-091B-4A14-B01A-248F6D99AD35}" destId="{1BA61208-F604-4ED6-B034-46C0435671DF}" srcOrd="7" destOrd="0" presId="urn:microsoft.com/office/officeart/2005/8/layout/default"/>
    <dgm:cxn modelId="{96116558-261B-4B19-919E-5CCD183DBDDE}" type="presParOf" srcId="{F50213D5-091B-4A14-B01A-248F6D99AD35}" destId="{21D48FC4-9ABD-47FB-9B9B-CC1AB808EE93}" srcOrd="8" destOrd="0" presId="urn:microsoft.com/office/officeart/2005/8/layout/default"/>
    <dgm:cxn modelId="{2C7D0C9A-F7FB-48D8-901C-0F3E3042D8B7}" type="presParOf" srcId="{F50213D5-091B-4A14-B01A-248F6D99AD35}" destId="{9CE566CF-3D37-4FCE-9795-5917ADE6748D}" srcOrd="9" destOrd="0" presId="urn:microsoft.com/office/officeart/2005/8/layout/default"/>
    <dgm:cxn modelId="{F328E1BD-10AB-4657-8E59-6E0F79FA4F0B}" type="presParOf" srcId="{F50213D5-091B-4A14-B01A-248F6D99AD35}" destId="{E9B61ECA-83AD-462B-B2DC-9CE2B3826878}" srcOrd="10" destOrd="0" presId="urn:microsoft.com/office/officeart/2005/8/layout/default"/>
    <dgm:cxn modelId="{EAAF1864-9E8A-4D8F-8DC7-2B56DD4B8DBB}" type="presParOf" srcId="{F50213D5-091B-4A14-B01A-248F6D99AD35}" destId="{721DFFB1-E47D-4395-A89C-A1B727D444F2}" srcOrd="11" destOrd="0" presId="urn:microsoft.com/office/officeart/2005/8/layout/default"/>
    <dgm:cxn modelId="{F98FE738-5B08-4722-8F14-53B4D6B0E34D}" type="presParOf" srcId="{F50213D5-091B-4A14-B01A-248F6D99AD35}" destId="{A5FD8CC8-ABE7-44CF-A23E-18416457F6BA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37F744-7357-44A9-9E46-CC3B3E88DD1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EAC371-63DB-434E-9163-1A44F66CF276}">
      <dgm:prSet phldrT="[Text]"/>
      <dgm:spPr>
        <a:solidFill>
          <a:srgbClr val="FFFF00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Legitimate</a:t>
          </a:r>
          <a:endParaRPr lang="en-US" b="1" dirty="0">
            <a:solidFill>
              <a:schemeClr val="tx1"/>
            </a:solidFill>
          </a:endParaRPr>
        </a:p>
      </dgm:t>
    </dgm:pt>
    <dgm:pt modelId="{A8114C28-37DF-4211-820C-F8A9A7228ADE}" type="parTrans" cxnId="{A3C73A9E-995F-4376-A54B-421C2B93882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2792A9B-1735-4ABC-9CFE-6D47F7FFFF15}" type="sibTrans" cxnId="{A3C73A9E-995F-4376-A54B-421C2B93882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3D88A11-5ECD-47C6-A499-DA46A01B6BC0}">
      <dgm:prSet phldrT="[Text]"/>
      <dgm:spPr>
        <a:solidFill>
          <a:srgbClr val="DCC4D2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Rational persuasion </a:t>
          </a:r>
          <a:endParaRPr lang="en-US" b="1" dirty="0">
            <a:solidFill>
              <a:schemeClr val="tx1"/>
            </a:solidFill>
          </a:endParaRPr>
        </a:p>
      </dgm:t>
    </dgm:pt>
    <dgm:pt modelId="{62C51A70-502F-4D22-A955-8E4A7F5505E5}" type="parTrans" cxnId="{C1C1BEA4-D47A-40CF-85B0-DBFB3589178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1B5E832-47AA-4D8A-8FB9-253F3C05ED20}" type="sibTrans" cxnId="{C1C1BEA4-D47A-40CF-85B0-DBFB3589178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073EF267-9BD3-40A7-B974-76919EBCF5A3}">
      <dgm:prSet phldrT="[Text]"/>
      <dgm:spPr>
        <a:solidFill>
          <a:srgbClr val="28E455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Consultation</a:t>
          </a:r>
          <a:endParaRPr lang="en-US" b="1" dirty="0">
            <a:solidFill>
              <a:schemeClr val="tx1"/>
            </a:solidFill>
          </a:endParaRPr>
        </a:p>
      </dgm:t>
    </dgm:pt>
    <dgm:pt modelId="{190B8096-0FCC-4569-B215-C52ABB9323BE}" type="parTrans" cxnId="{5185919B-ED64-4493-8AE1-1E2F20F016B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C186E75-2F5F-4E3E-967C-58E6C602973A}" type="sibTrans" cxnId="{5185919B-ED64-4493-8AE1-1E2F20F016B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BBC69D2-B127-4C4C-8D59-B07CBAB7D85A}">
      <dgm:prSet phldrT="[Text]"/>
      <dgm:spPr>
        <a:solidFill>
          <a:srgbClr val="F6D1A8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Ingratiation</a:t>
          </a:r>
          <a:r>
            <a:rPr lang="en-US" b="1" i="1" dirty="0" smtClean="0">
              <a:solidFill>
                <a:schemeClr val="tx2">
                  <a:lumMod val="40000"/>
                  <a:lumOff val="60000"/>
                </a:schemeClr>
              </a:solidFill>
            </a:rPr>
            <a:t> </a:t>
          </a:r>
          <a:endParaRPr lang="en-US" b="1" dirty="0">
            <a:solidFill>
              <a:schemeClr val="tx1"/>
            </a:solidFill>
          </a:endParaRPr>
        </a:p>
      </dgm:t>
    </dgm:pt>
    <dgm:pt modelId="{E6C35323-8D80-4CB6-B9B4-6FFE8F175F87}" type="parTrans" cxnId="{855190E7-D73F-4506-87AA-AFA8373B0DC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DBFC4059-3301-4BF6-9275-E8606E506520}" type="sibTrans" cxnId="{855190E7-D73F-4506-87AA-AFA8373B0DC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BA2D270-5014-4BEE-82F6-BCDAED5A1C89}">
      <dgm:prSet phldrT="[Text]"/>
      <dgm:spPr>
        <a:solidFill>
          <a:srgbClr val="A6F4F6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Exchange</a:t>
          </a:r>
          <a:endParaRPr lang="en-US" b="1" dirty="0">
            <a:solidFill>
              <a:schemeClr val="tx1"/>
            </a:solidFill>
          </a:endParaRPr>
        </a:p>
      </dgm:t>
    </dgm:pt>
    <dgm:pt modelId="{2A0E83CF-B90F-4EDC-9EEF-CC9825010B5E}" type="parTrans" cxnId="{E5D143B1-7437-4D9A-9365-C9F549383DE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0F6C591-5559-4D71-B131-EA6471EECEAA}" type="sibTrans" cxnId="{E5D143B1-7437-4D9A-9365-C9F549383DE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BB34D04-A112-4DB5-BD1C-A8E0EAF6C5F9}">
      <dgm:prSet phldrT="[Text]"/>
      <dgm:spPr>
        <a:solidFill>
          <a:schemeClr val="accent2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Pressure</a:t>
          </a:r>
          <a:endParaRPr lang="en-US" b="1" dirty="0">
            <a:solidFill>
              <a:schemeClr val="tx1"/>
            </a:solidFill>
          </a:endParaRPr>
        </a:p>
      </dgm:t>
    </dgm:pt>
    <dgm:pt modelId="{89C66E6F-41B5-4567-A992-B1A28744B15A}" type="parTrans" cxnId="{A459D611-8367-46B7-934F-F95B5F4090C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DE51311-B9AE-498C-90C3-8880A1150B88}" type="sibTrans" cxnId="{A459D611-8367-46B7-934F-F95B5F4090C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BC8459E-D187-4F59-AA3A-DB19DDEDC26A}">
      <dgm:prSet phldrT="[Text]"/>
      <dgm:spPr>
        <a:solidFill>
          <a:schemeClr val="bg2">
            <a:lumMod val="5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Personal appeal </a:t>
          </a:r>
          <a:endParaRPr lang="en-US" b="1" dirty="0">
            <a:solidFill>
              <a:schemeClr val="tx1"/>
            </a:solidFill>
          </a:endParaRPr>
        </a:p>
      </dgm:t>
    </dgm:pt>
    <dgm:pt modelId="{4A64A94D-68D0-4CDD-AE82-9EAD0ED289A7}" type="parTrans" cxnId="{79EC68A2-BDC6-41A8-BDB6-AA3ACD368950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D24E912-BDA3-4FE3-BC72-1BEF5518F6A9}" type="sibTrans" cxnId="{79EC68A2-BDC6-41A8-BDB6-AA3ACD368950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44B234D-F402-4D37-9CE5-3F0A4FDE170E}">
      <dgm:prSet phldrT="[Text]"/>
      <dgm:spPr>
        <a:solidFill>
          <a:srgbClr val="F9459F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Inspirational appeal</a:t>
          </a:r>
          <a:endParaRPr lang="en-US" b="1" dirty="0">
            <a:solidFill>
              <a:schemeClr val="tx1"/>
            </a:solidFill>
          </a:endParaRPr>
        </a:p>
      </dgm:t>
    </dgm:pt>
    <dgm:pt modelId="{FAFAEEA7-ED4D-4393-BC87-311C75E0348D}" type="parTrans" cxnId="{A4381B6D-52A5-441C-B18E-72599BF73259}">
      <dgm:prSet/>
      <dgm:spPr/>
      <dgm:t>
        <a:bodyPr/>
        <a:lstStyle/>
        <a:p>
          <a:endParaRPr lang="en-US"/>
        </a:p>
      </dgm:t>
    </dgm:pt>
    <dgm:pt modelId="{227512FD-E2DE-413E-A53A-932D26D2B632}" type="sibTrans" cxnId="{A4381B6D-52A5-441C-B18E-72599BF73259}">
      <dgm:prSet/>
      <dgm:spPr/>
      <dgm:t>
        <a:bodyPr/>
        <a:lstStyle/>
        <a:p>
          <a:endParaRPr lang="en-US"/>
        </a:p>
      </dgm:t>
    </dgm:pt>
    <dgm:pt modelId="{F1FB678B-B3CB-456E-BF0E-FFA6B03F8EA1}">
      <dgm:prSet phldrT="[Text]"/>
      <dgm:spPr>
        <a:solidFill>
          <a:srgbClr val="D6D168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Coalition</a:t>
          </a:r>
          <a:endParaRPr lang="en-US" b="1" dirty="0">
            <a:solidFill>
              <a:schemeClr val="tx1"/>
            </a:solidFill>
          </a:endParaRPr>
        </a:p>
      </dgm:t>
    </dgm:pt>
    <dgm:pt modelId="{49A197D4-57D1-4FB9-A051-817494B50FD1}" type="parTrans" cxnId="{0CB62FCB-CDB2-4B2E-81EC-CC45FFEB7490}">
      <dgm:prSet/>
      <dgm:spPr/>
      <dgm:t>
        <a:bodyPr/>
        <a:lstStyle/>
        <a:p>
          <a:endParaRPr lang="en-US"/>
        </a:p>
      </dgm:t>
    </dgm:pt>
    <dgm:pt modelId="{AE23A1F2-3CFF-44CB-A52A-0898599C0D22}" type="sibTrans" cxnId="{0CB62FCB-CDB2-4B2E-81EC-CC45FFEB7490}">
      <dgm:prSet/>
      <dgm:spPr/>
      <dgm:t>
        <a:bodyPr/>
        <a:lstStyle/>
        <a:p>
          <a:endParaRPr lang="en-US"/>
        </a:p>
      </dgm:t>
    </dgm:pt>
    <dgm:pt modelId="{F50213D5-091B-4A14-B01A-248F6D99AD35}" type="pres">
      <dgm:prSet presAssocID="{3337F744-7357-44A9-9E46-CC3B3E88DD1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3D1536D-1B23-4E48-A92B-98DD930725C8}" type="pres">
      <dgm:prSet presAssocID="{90EAC371-63DB-434E-9163-1A44F66CF276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55D1D1-1CAE-4328-8036-B2A1BC6E74D6}" type="pres">
      <dgm:prSet presAssocID="{92792A9B-1735-4ABC-9CFE-6D47F7FFFF15}" presName="sibTrans" presStyleCnt="0"/>
      <dgm:spPr/>
    </dgm:pt>
    <dgm:pt modelId="{652CD4CF-D79E-4472-85A2-7E85E23C8F13}" type="pres">
      <dgm:prSet presAssocID="{073EF267-9BD3-40A7-B974-76919EBCF5A3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8026A6-A690-4024-A5D1-8A2B36F1B788}" type="pres">
      <dgm:prSet presAssocID="{EC186E75-2F5F-4E3E-967C-58E6C602973A}" presName="sibTrans" presStyleCnt="0"/>
      <dgm:spPr/>
    </dgm:pt>
    <dgm:pt modelId="{8795481D-BC91-4B0A-BEAF-C468F854E130}" type="pres">
      <dgm:prSet presAssocID="{93D88A11-5ECD-47C6-A499-DA46A01B6BC0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9A373B-6042-4FBC-AA0B-818E6841EEC4}" type="pres">
      <dgm:prSet presAssocID="{31B5E832-47AA-4D8A-8FB9-253F3C05ED20}" presName="sibTrans" presStyleCnt="0"/>
      <dgm:spPr/>
    </dgm:pt>
    <dgm:pt modelId="{A1B3B49F-BD31-441D-9DB6-72C148F4B221}" type="pres">
      <dgm:prSet presAssocID="{EBBC69D2-B127-4C4C-8D59-B07CBAB7D85A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A61208-F604-4ED6-B034-46C0435671DF}" type="pres">
      <dgm:prSet presAssocID="{DBFC4059-3301-4BF6-9275-E8606E506520}" presName="sibTrans" presStyleCnt="0"/>
      <dgm:spPr/>
    </dgm:pt>
    <dgm:pt modelId="{21D48FC4-9ABD-47FB-9B9B-CC1AB808EE93}" type="pres">
      <dgm:prSet presAssocID="{4BA2D270-5014-4BEE-82F6-BCDAED5A1C89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E566CF-3D37-4FCE-9795-5917ADE6748D}" type="pres">
      <dgm:prSet presAssocID="{30F6C591-5559-4D71-B131-EA6471EECEAA}" presName="sibTrans" presStyleCnt="0"/>
      <dgm:spPr/>
    </dgm:pt>
    <dgm:pt modelId="{E9B61ECA-83AD-462B-B2DC-9CE2B3826878}" type="pres">
      <dgm:prSet presAssocID="{BBB34D04-A112-4DB5-BD1C-A8E0EAF6C5F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1DFFB1-E47D-4395-A89C-A1B727D444F2}" type="pres">
      <dgm:prSet presAssocID="{4DE51311-B9AE-498C-90C3-8880A1150B88}" presName="sibTrans" presStyleCnt="0"/>
      <dgm:spPr/>
    </dgm:pt>
    <dgm:pt modelId="{A5FD8CC8-ABE7-44CF-A23E-18416457F6BA}" type="pres">
      <dgm:prSet presAssocID="{4BC8459E-D187-4F59-AA3A-DB19DDEDC26A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1D62FA-949B-4FB0-B264-7506DBD284BB}" type="pres">
      <dgm:prSet presAssocID="{3D24E912-BDA3-4FE3-BC72-1BEF5518F6A9}" presName="sibTrans" presStyleCnt="0"/>
      <dgm:spPr/>
    </dgm:pt>
    <dgm:pt modelId="{CD320E4E-4806-4DDD-B5D1-A31E8DEAF8CF}" type="pres">
      <dgm:prSet presAssocID="{944B234D-F402-4D37-9CE5-3F0A4FDE170E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408307-D30B-467D-8EB4-AC72A586BF9D}" type="pres">
      <dgm:prSet presAssocID="{227512FD-E2DE-413E-A53A-932D26D2B632}" presName="sibTrans" presStyleCnt="0"/>
      <dgm:spPr/>
    </dgm:pt>
    <dgm:pt modelId="{DA89B75F-B932-4B23-B00A-6DCDE3F4E3E5}" type="pres">
      <dgm:prSet presAssocID="{F1FB678B-B3CB-456E-BF0E-FFA6B03F8EA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7B57019-99CE-49EE-B802-79CF27991DEB}" type="presOf" srcId="{F1FB678B-B3CB-456E-BF0E-FFA6B03F8EA1}" destId="{DA89B75F-B932-4B23-B00A-6DCDE3F4E3E5}" srcOrd="0" destOrd="0" presId="urn:microsoft.com/office/officeart/2005/8/layout/default"/>
    <dgm:cxn modelId="{C1C1BEA4-D47A-40CF-85B0-DBFB3589178B}" srcId="{3337F744-7357-44A9-9E46-CC3B3E88DD1A}" destId="{93D88A11-5ECD-47C6-A499-DA46A01B6BC0}" srcOrd="2" destOrd="0" parTransId="{62C51A70-502F-4D22-A955-8E4A7F5505E5}" sibTransId="{31B5E832-47AA-4D8A-8FB9-253F3C05ED20}"/>
    <dgm:cxn modelId="{A3C73A9E-995F-4376-A54B-421C2B938823}" srcId="{3337F744-7357-44A9-9E46-CC3B3E88DD1A}" destId="{90EAC371-63DB-434E-9163-1A44F66CF276}" srcOrd="0" destOrd="0" parTransId="{A8114C28-37DF-4211-820C-F8A9A7228ADE}" sibTransId="{92792A9B-1735-4ABC-9CFE-6D47F7FFFF15}"/>
    <dgm:cxn modelId="{5185919B-ED64-4493-8AE1-1E2F20F016BD}" srcId="{3337F744-7357-44A9-9E46-CC3B3E88DD1A}" destId="{073EF267-9BD3-40A7-B974-76919EBCF5A3}" srcOrd="1" destOrd="0" parTransId="{190B8096-0FCC-4569-B215-C52ABB9323BE}" sibTransId="{EC186E75-2F5F-4E3E-967C-58E6C602973A}"/>
    <dgm:cxn modelId="{8613A329-282A-47DA-B40B-9C2D6DE59DCE}" type="presOf" srcId="{4BC8459E-D187-4F59-AA3A-DB19DDEDC26A}" destId="{A5FD8CC8-ABE7-44CF-A23E-18416457F6BA}" srcOrd="0" destOrd="0" presId="urn:microsoft.com/office/officeart/2005/8/layout/default"/>
    <dgm:cxn modelId="{A459D611-8367-46B7-934F-F95B5F4090C2}" srcId="{3337F744-7357-44A9-9E46-CC3B3E88DD1A}" destId="{BBB34D04-A112-4DB5-BD1C-A8E0EAF6C5F9}" srcOrd="5" destOrd="0" parTransId="{89C66E6F-41B5-4567-A992-B1A28744B15A}" sibTransId="{4DE51311-B9AE-498C-90C3-8880A1150B88}"/>
    <dgm:cxn modelId="{0CB62FCB-CDB2-4B2E-81EC-CC45FFEB7490}" srcId="{3337F744-7357-44A9-9E46-CC3B3E88DD1A}" destId="{F1FB678B-B3CB-456E-BF0E-FFA6B03F8EA1}" srcOrd="8" destOrd="0" parTransId="{49A197D4-57D1-4FB9-A051-817494B50FD1}" sibTransId="{AE23A1F2-3CFF-44CB-A52A-0898599C0D22}"/>
    <dgm:cxn modelId="{79EC68A2-BDC6-41A8-BDB6-AA3ACD368950}" srcId="{3337F744-7357-44A9-9E46-CC3B3E88DD1A}" destId="{4BC8459E-D187-4F59-AA3A-DB19DDEDC26A}" srcOrd="6" destOrd="0" parTransId="{4A64A94D-68D0-4CDD-AE82-9EAD0ED289A7}" sibTransId="{3D24E912-BDA3-4FE3-BC72-1BEF5518F6A9}"/>
    <dgm:cxn modelId="{855190E7-D73F-4506-87AA-AFA8373B0DC7}" srcId="{3337F744-7357-44A9-9E46-CC3B3E88DD1A}" destId="{EBBC69D2-B127-4C4C-8D59-B07CBAB7D85A}" srcOrd="3" destOrd="0" parTransId="{E6C35323-8D80-4CB6-B9B4-6FFE8F175F87}" sibTransId="{DBFC4059-3301-4BF6-9275-E8606E506520}"/>
    <dgm:cxn modelId="{391F6A0E-8EA2-4BF9-A52C-B640DADB1F80}" type="presOf" srcId="{BBB34D04-A112-4DB5-BD1C-A8E0EAF6C5F9}" destId="{E9B61ECA-83AD-462B-B2DC-9CE2B3826878}" srcOrd="0" destOrd="0" presId="urn:microsoft.com/office/officeart/2005/8/layout/default"/>
    <dgm:cxn modelId="{A231B7F9-CF04-4491-AEE0-3D3C62A09C32}" type="presOf" srcId="{EBBC69D2-B127-4C4C-8D59-B07CBAB7D85A}" destId="{A1B3B49F-BD31-441D-9DB6-72C148F4B221}" srcOrd="0" destOrd="0" presId="urn:microsoft.com/office/officeart/2005/8/layout/default"/>
    <dgm:cxn modelId="{08D3569A-DC43-4F90-8C9C-A09292E80348}" type="presOf" srcId="{3337F744-7357-44A9-9E46-CC3B3E88DD1A}" destId="{F50213D5-091B-4A14-B01A-248F6D99AD35}" srcOrd="0" destOrd="0" presId="urn:microsoft.com/office/officeart/2005/8/layout/default"/>
    <dgm:cxn modelId="{4FD2865E-ACC2-438F-9673-AA78952FF2B7}" type="presOf" srcId="{4BA2D270-5014-4BEE-82F6-BCDAED5A1C89}" destId="{21D48FC4-9ABD-47FB-9B9B-CC1AB808EE93}" srcOrd="0" destOrd="0" presId="urn:microsoft.com/office/officeart/2005/8/layout/default"/>
    <dgm:cxn modelId="{E5D143B1-7437-4D9A-9365-C9F549383DE3}" srcId="{3337F744-7357-44A9-9E46-CC3B3E88DD1A}" destId="{4BA2D270-5014-4BEE-82F6-BCDAED5A1C89}" srcOrd="4" destOrd="0" parTransId="{2A0E83CF-B90F-4EDC-9EEF-CC9825010B5E}" sibTransId="{30F6C591-5559-4D71-B131-EA6471EECEAA}"/>
    <dgm:cxn modelId="{9648300D-B6AA-4AB6-A157-93729B0D3B39}" type="presOf" srcId="{944B234D-F402-4D37-9CE5-3F0A4FDE170E}" destId="{CD320E4E-4806-4DDD-B5D1-A31E8DEAF8CF}" srcOrd="0" destOrd="0" presId="urn:microsoft.com/office/officeart/2005/8/layout/default"/>
    <dgm:cxn modelId="{59D4FF9A-5AC1-482A-A38B-43C3297F3967}" type="presOf" srcId="{90EAC371-63DB-434E-9163-1A44F66CF276}" destId="{13D1536D-1B23-4E48-A92B-98DD930725C8}" srcOrd="0" destOrd="0" presId="urn:microsoft.com/office/officeart/2005/8/layout/default"/>
    <dgm:cxn modelId="{832271BB-A028-475C-9E58-32473FF366B1}" type="presOf" srcId="{073EF267-9BD3-40A7-B974-76919EBCF5A3}" destId="{652CD4CF-D79E-4472-85A2-7E85E23C8F13}" srcOrd="0" destOrd="0" presId="urn:microsoft.com/office/officeart/2005/8/layout/default"/>
    <dgm:cxn modelId="{1A4E2D46-DC06-4494-8472-1D3014B16D1D}" type="presOf" srcId="{93D88A11-5ECD-47C6-A499-DA46A01B6BC0}" destId="{8795481D-BC91-4B0A-BEAF-C468F854E130}" srcOrd="0" destOrd="0" presId="urn:microsoft.com/office/officeart/2005/8/layout/default"/>
    <dgm:cxn modelId="{A4381B6D-52A5-441C-B18E-72599BF73259}" srcId="{3337F744-7357-44A9-9E46-CC3B3E88DD1A}" destId="{944B234D-F402-4D37-9CE5-3F0A4FDE170E}" srcOrd="7" destOrd="0" parTransId="{FAFAEEA7-ED4D-4393-BC87-311C75E0348D}" sibTransId="{227512FD-E2DE-413E-A53A-932D26D2B632}"/>
    <dgm:cxn modelId="{BDD81D5B-BB4C-49BC-880D-4849DFB9D42C}" type="presParOf" srcId="{F50213D5-091B-4A14-B01A-248F6D99AD35}" destId="{13D1536D-1B23-4E48-A92B-98DD930725C8}" srcOrd="0" destOrd="0" presId="urn:microsoft.com/office/officeart/2005/8/layout/default"/>
    <dgm:cxn modelId="{AC9C31AD-7FB8-4D9C-AAB6-F566F82985BB}" type="presParOf" srcId="{F50213D5-091B-4A14-B01A-248F6D99AD35}" destId="{A655D1D1-1CAE-4328-8036-B2A1BC6E74D6}" srcOrd="1" destOrd="0" presId="urn:microsoft.com/office/officeart/2005/8/layout/default"/>
    <dgm:cxn modelId="{5CD94393-E450-45BD-9C7F-4794AF0B4156}" type="presParOf" srcId="{F50213D5-091B-4A14-B01A-248F6D99AD35}" destId="{652CD4CF-D79E-4472-85A2-7E85E23C8F13}" srcOrd="2" destOrd="0" presId="urn:microsoft.com/office/officeart/2005/8/layout/default"/>
    <dgm:cxn modelId="{35DC616D-05DE-4066-AEF8-629A0AD74793}" type="presParOf" srcId="{F50213D5-091B-4A14-B01A-248F6D99AD35}" destId="{248026A6-A690-4024-A5D1-8A2B36F1B788}" srcOrd="3" destOrd="0" presId="urn:microsoft.com/office/officeart/2005/8/layout/default"/>
    <dgm:cxn modelId="{C9AE067E-208B-4B78-9D87-95D441266EEB}" type="presParOf" srcId="{F50213D5-091B-4A14-B01A-248F6D99AD35}" destId="{8795481D-BC91-4B0A-BEAF-C468F854E130}" srcOrd="4" destOrd="0" presId="urn:microsoft.com/office/officeart/2005/8/layout/default"/>
    <dgm:cxn modelId="{ADAC2E33-096B-4AA4-BECA-59C97C9E2FA6}" type="presParOf" srcId="{F50213D5-091B-4A14-B01A-248F6D99AD35}" destId="{DA9A373B-6042-4FBC-AA0B-818E6841EEC4}" srcOrd="5" destOrd="0" presId="urn:microsoft.com/office/officeart/2005/8/layout/default"/>
    <dgm:cxn modelId="{D965A718-4D25-4547-94B7-F23506826E33}" type="presParOf" srcId="{F50213D5-091B-4A14-B01A-248F6D99AD35}" destId="{A1B3B49F-BD31-441D-9DB6-72C148F4B221}" srcOrd="6" destOrd="0" presId="urn:microsoft.com/office/officeart/2005/8/layout/default"/>
    <dgm:cxn modelId="{3B478213-FFFB-4B83-AAE9-A305E0307301}" type="presParOf" srcId="{F50213D5-091B-4A14-B01A-248F6D99AD35}" destId="{1BA61208-F604-4ED6-B034-46C0435671DF}" srcOrd="7" destOrd="0" presId="urn:microsoft.com/office/officeart/2005/8/layout/default"/>
    <dgm:cxn modelId="{73D10304-1965-4738-B9FD-187E189605D6}" type="presParOf" srcId="{F50213D5-091B-4A14-B01A-248F6D99AD35}" destId="{21D48FC4-9ABD-47FB-9B9B-CC1AB808EE93}" srcOrd="8" destOrd="0" presId="urn:microsoft.com/office/officeart/2005/8/layout/default"/>
    <dgm:cxn modelId="{3239BFFE-8AB5-4009-B2CE-08000E209218}" type="presParOf" srcId="{F50213D5-091B-4A14-B01A-248F6D99AD35}" destId="{9CE566CF-3D37-4FCE-9795-5917ADE6748D}" srcOrd="9" destOrd="0" presId="urn:microsoft.com/office/officeart/2005/8/layout/default"/>
    <dgm:cxn modelId="{9B0D6A2D-AD6F-4F53-9ECA-A997EF400A4C}" type="presParOf" srcId="{F50213D5-091B-4A14-B01A-248F6D99AD35}" destId="{E9B61ECA-83AD-462B-B2DC-9CE2B3826878}" srcOrd="10" destOrd="0" presId="urn:microsoft.com/office/officeart/2005/8/layout/default"/>
    <dgm:cxn modelId="{AB11EEA2-C481-42BB-B259-59317E295470}" type="presParOf" srcId="{F50213D5-091B-4A14-B01A-248F6D99AD35}" destId="{721DFFB1-E47D-4395-A89C-A1B727D444F2}" srcOrd="11" destOrd="0" presId="urn:microsoft.com/office/officeart/2005/8/layout/default"/>
    <dgm:cxn modelId="{94728A46-005A-4ECC-BA2B-ECE64E0622FD}" type="presParOf" srcId="{F50213D5-091B-4A14-B01A-248F6D99AD35}" destId="{A5FD8CC8-ABE7-44CF-A23E-18416457F6BA}" srcOrd="12" destOrd="0" presId="urn:microsoft.com/office/officeart/2005/8/layout/default"/>
    <dgm:cxn modelId="{50C88D98-729C-43C0-9645-3559CBF2E5FD}" type="presParOf" srcId="{F50213D5-091B-4A14-B01A-248F6D99AD35}" destId="{911D62FA-949B-4FB0-B264-7506DBD284BB}" srcOrd="13" destOrd="0" presId="urn:microsoft.com/office/officeart/2005/8/layout/default"/>
    <dgm:cxn modelId="{3E3315F7-B0B4-4360-96FE-33AB22EC09EB}" type="presParOf" srcId="{F50213D5-091B-4A14-B01A-248F6D99AD35}" destId="{CD320E4E-4806-4DDD-B5D1-A31E8DEAF8CF}" srcOrd="14" destOrd="0" presId="urn:microsoft.com/office/officeart/2005/8/layout/default"/>
    <dgm:cxn modelId="{AAE41F5C-55C6-42D2-8DD9-B1BC9B2A11A5}" type="presParOf" srcId="{F50213D5-091B-4A14-B01A-248F6D99AD35}" destId="{F6408307-D30B-467D-8EB4-AC72A586BF9D}" srcOrd="15" destOrd="0" presId="urn:microsoft.com/office/officeart/2005/8/layout/default"/>
    <dgm:cxn modelId="{1C8DA553-C469-4D26-A8FE-077E042555FE}" type="presParOf" srcId="{F50213D5-091B-4A14-B01A-248F6D99AD35}" destId="{DA89B75F-B932-4B23-B00A-6DCDE3F4E3E5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311AC4-E9A0-44FE-B487-99347612417A}" type="doc">
      <dgm:prSet loTypeId="urn:microsoft.com/office/officeart/2005/8/layout/hList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70E172-83EA-4F17-8837-0A2FFC5DAFED}">
      <dgm:prSet phldrT="[Text]"/>
      <dgm:spPr>
        <a:solidFill>
          <a:srgbClr val="D2E28A"/>
        </a:solidFill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Guidelines for a rational persuasion</a:t>
          </a:r>
          <a:endParaRPr lang="en-US" dirty="0">
            <a:solidFill>
              <a:sysClr val="windowText" lastClr="00000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14F483F-217B-4786-A31C-39BD0FC56D54}" type="parTrans" cxnId="{26A7CEF5-29E4-4D51-AC8A-697643A57DDA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C227DCF-D487-4621-8C83-674784010156}" type="sibTrans" cxnId="{26A7CEF5-29E4-4D51-AC8A-697643A57DDA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AE1BE43-59E0-4A71-AAB1-4C15A9D17AE4}">
      <dgm:prSet phldrT="[Text]"/>
      <dgm:spPr>
        <a:solidFill>
          <a:srgbClr val="E15E26"/>
        </a:solidFill>
      </dgm:spPr>
      <dgm:t>
        <a:bodyPr/>
        <a:lstStyle/>
        <a:p>
          <a:r>
            <a:rPr lang="en-US" dirty="0" smtClean="0">
              <a:latin typeface="Tahoma" pitchFamily="34" charset="0"/>
              <a:ea typeface="Tahoma" pitchFamily="34" charset="0"/>
              <a:cs typeface="Tahoma" pitchFamily="34" charset="0"/>
            </a:rPr>
            <a:t>Explain why objective needs met.</a:t>
          </a:r>
          <a:endParaRPr lang="en-US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3DD259D-9A8A-4B68-B0C9-F75CB1E392DF}" type="parTrans" cxnId="{CE925D97-CE79-4FF8-B3AA-CD2F8018FB53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244818E-7F32-4631-B17F-EDA038EFBF7C}" type="sibTrans" cxnId="{CE925D97-CE79-4FF8-B3AA-CD2F8018FB53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D3A5236-C2D1-4627-BC2F-B8CFB43CD48A}">
      <dgm:prSet phldrT="[Text]"/>
      <dgm:spPr>
        <a:solidFill>
          <a:srgbClr val="B95927"/>
        </a:solidFill>
      </dgm:spPr>
      <dgm:t>
        <a:bodyPr/>
        <a:lstStyle/>
        <a:p>
          <a:r>
            <a:rPr lang="en-US" dirty="0" smtClean="0">
              <a:latin typeface="Tahoma" pitchFamily="34" charset="0"/>
              <a:ea typeface="Tahoma" pitchFamily="34" charset="0"/>
              <a:cs typeface="Tahoma" pitchFamily="34" charset="0"/>
            </a:rPr>
            <a:t>Explain how meeting the objective benefits the other party.</a:t>
          </a:r>
          <a:endParaRPr lang="en-US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FEEC196-D437-4827-A912-428FA52B4352}" type="parTrans" cxnId="{BA559A30-C2D9-4600-AA4C-0D0C659ABE82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91547DD-5C82-4AA7-BF3D-B45D7E114D70}" type="sibTrans" cxnId="{BA559A30-C2D9-4600-AA4C-0D0C659ABE82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C05C709-BC99-4F72-A540-4B50C369F4E9}">
      <dgm:prSet phldrT="[Text]"/>
      <dgm:spPr>
        <a:solidFill>
          <a:srgbClr val="E15E26"/>
        </a:solidFill>
      </dgm:spPr>
      <dgm:t>
        <a:bodyPr/>
        <a:lstStyle/>
        <a:p>
          <a:r>
            <a:rPr lang="en-US" dirty="0" smtClean="0">
              <a:latin typeface="Tahoma" pitchFamily="34" charset="0"/>
              <a:ea typeface="Tahoma" pitchFamily="34" charset="0"/>
              <a:cs typeface="Tahoma" pitchFamily="34" charset="0"/>
            </a:rPr>
            <a:t>Provide evidence the objective can be met.</a:t>
          </a:r>
          <a:endParaRPr lang="en-US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0F84039-C019-4FE1-86DC-E484FA5D9F01}" type="parTrans" cxnId="{DB529471-90E6-4F43-A660-290F43AB919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0761C19-F0B9-4742-97DB-E336279CD973}" type="sibTrans" cxnId="{DB529471-90E6-4F43-A660-290F43AB919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CFE0DA9-EA3C-45A4-B477-536C4DD4E7B1}">
      <dgm:prSet phldrT="[Text]"/>
      <dgm:spPr>
        <a:solidFill>
          <a:srgbClr val="B95927"/>
        </a:solidFill>
      </dgm:spPr>
      <dgm:t>
        <a:bodyPr/>
        <a:lstStyle/>
        <a:p>
          <a:r>
            <a:rPr lang="en-US" dirty="0" smtClean="0">
              <a:latin typeface="Tahoma" pitchFamily="34" charset="0"/>
              <a:ea typeface="Tahoma" pitchFamily="34" charset="0"/>
              <a:cs typeface="Tahoma" pitchFamily="34" charset="0"/>
            </a:rPr>
            <a:t>Explain how problems or concerns will be handled.</a:t>
          </a:r>
          <a:endParaRPr lang="en-US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04F5623-3E56-47BE-A4FA-B82ECAE30181}" type="parTrans" cxnId="{558E5845-011D-452D-A7CE-0D0012EE36C9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883E287-7161-4622-85AD-062777E509A0}" type="sibTrans" cxnId="{558E5845-011D-452D-A7CE-0D0012EE36C9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706EBB2-B680-432F-9B54-796DD0F96D9A}" type="pres">
      <dgm:prSet presAssocID="{79311AC4-E9A0-44FE-B487-99347612417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0148243-F064-4133-9358-8EBA56927FFA}" type="pres">
      <dgm:prSet presAssocID="{E470E172-83EA-4F17-8837-0A2FFC5DAFED}" presName="roof" presStyleLbl="dkBgShp" presStyleIdx="0" presStyleCnt="2"/>
      <dgm:spPr/>
      <dgm:t>
        <a:bodyPr/>
        <a:lstStyle/>
        <a:p>
          <a:endParaRPr lang="en-US"/>
        </a:p>
      </dgm:t>
    </dgm:pt>
    <dgm:pt modelId="{4F7165B6-9872-465C-990B-3797D376EE72}" type="pres">
      <dgm:prSet presAssocID="{E470E172-83EA-4F17-8837-0A2FFC5DAFED}" presName="pillars" presStyleCnt="0"/>
      <dgm:spPr/>
      <dgm:t>
        <a:bodyPr/>
        <a:lstStyle/>
        <a:p>
          <a:endParaRPr lang="en-US"/>
        </a:p>
      </dgm:t>
    </dgm:pt>
    <dgm:pt modelId="{73A0ED71-D31C-4C59-BC3D-2CF3FB092C86}" type="pres">
      <dgm:prSet presAssocID="{E470E172-83EA-4F17-8837-0A2FFC5DAFED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DC6ECF-812F-4F65-B92C-3EC61B5146CF}" type="pres">
      <dgm:prSet presAssocID="{CD3A5236-C2D1-4627-BC2F-B8CFB43CD48A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1F9389-8A0D-43DD-A15A-5A3CA8B0EE8B}" type="pres">
      <dgm:prSet presAssocID="{DC05C709-BC99-4F72-A540-4B50C369F4E9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471486-3A35-4859-B602-54CEAE8A8251}" type="pres">
      <dgm:prSet presAssocID="{DCFE0DA9-EA3C-45A4-B477-536C4DD4E7B1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5BEB1F-6012-4F8D-80D1-4BDE73F93364}" type="pres">
      <dgm:prSet presAssocID="{E470E172-83EA-4F17-8837-0A2FFC5DAFED}" presName="base" presStyleLbl="dkBgShp" presStyleIdx="1" presStyleCnt="2"/>
      <dgm:spPr>
        <a:solidFill>
          <a:srgbClr val="D2E28A"/>
        </a:solidFill>
      </dgm:spPr>
      <dgm:t>
        <a:bodyPr/>
        <a:lstStyle/>
        <a:p>
          <a:endParaRPr lang="en-US"/>
        </a:p>
      </dgm:t>
    </dgm:pt>
  </dgm:ptLst>
  <dgm:cxnLst>
    <dgm:cxn modelId="{DB529471-90E6-4F43-A660-290F43AB9195}" srcId="{E470E172-83EA-4F17-8837-0A2FFC5DAFED}" destId="{DC05C709-BC99-4F72-A540-4B50C369F4E9}" srcOrd="2" destOrd="0" parTransId="{40F84039-C019-4FE1-86DC-E484FA5D9F01}" sibTransId="{90761C19-F0B9-4742-97DB-E336279CD973}"/>
    <dgm:cxn modelId="{26A7CEF5-29E4-4D51-AC8A-697643A57DDA}" srcId="{79311AC4-E9A0-44FE-B487-99347612417A}" destId="{E470E172-83EA-4F17-8837-0A2FFC5DAFED}" srcOrd="0" destOrd="0" parTransId="{414F483F-217B-4786-A31C-39BD0FC56D54}" sibTransId="{BC227DCF-D487-4621-8C83-674784010156}"/>
    <dgm:cxn modelId="{CE925D97-CE79-4FF8-B3AA-CD2F8018FB53}" srcId="{E470E172-83EA-4F17-8837-0A2FFC5DAFED}" destId="{9AE1BE43-59E0-4A71-AAB1-4C15A9D17AE4}" srcOrd="0" destOrd="0" parTransId="{A3DD259D-9A8A-4B68-B0C9-F75CB1E392DF}" sibTransId="{4244818E-7F32-4631-B17F-EDA038EFBF7C}"/>
    <dgm:cxn modelId="{1932E55F-6A9C-4372-90E8-8805E7127A1F}" type="presOf" srcId="{E470E172-83EA-4F17-8837-0A2FFC5DAFED}" destId="{00148243-F064-4133-9358-8EBA56927FFA}" srcOrd="0" destOrd="0" presId="urn:microsoft.com/office/officeart/2005/8/layout/hList3"/>
    <dgm:cxn modelId="{A112F430-B45C-4BED-94DE-28BA09C2D9B9}" type="presOf" srcId="{CD3A5236-C2D1-4627-BC2F-B8CFB43CD48A}" destId="{1DDC6ECF-812F-4F65-B92C-3EC61B5146CF}" srcOrd="0" destOrd="0" presId="urn:microsoft.com/office/officeart/2005/8/layout/hList3"/>
    <dgm:cxn modelId="{C1C89C68-C8DF-4008-8571-D0A3192C58BA}" type="presOf" srcId="{79311AC4-E9A0-44FE-B487-99347612417A}" destId="{4706EBB2-B680-432F-9B54-796DD0F96D9A}" srcOrd="0" destOrd="0" presId="urn:microsoft.com/office/officeart/2005/8/layout/hList3"/>
    <dgm:cxn modelId="{558E5845-011D-452D-A7CE-0D0012EE36C9}" srcId="{E470E172-83EA-4F17-8837-0A2FFC5DAFED}" destId="{DCFE0DA9-EA3C-45A4-B477-536C4DD4E7B1}" srcOrd="3" destOrd="0" parTransId="{D04F5623-3E56-47BE-A4FA-B82ECAE30181}" sibTransId="{3883E287-7161-4622-85AD-062777E509A0}"/>
    <dgm:cxn modelId="{A8A9157F-C7DA-4C31-9A90-1CF5B56F85E2}" type="presOf" srcId="{DCFE0DA9-EA3C-45A4-B477-536C4DD4E7B1}" destId="{3B471486-3A35-4859-B602-54CEAE8A8251}" srcOrd="0" destOrd="0" presId="urn:microsoft.com/office/officeart/2005/8/layout/hList3"/>
    <dgm:cxn modelId="{BA559A30-C2D9-4600-AA4C-0D0C659ABE82}" srcId="{E470E172-83EA-4F17-8837-0A2FFC5DAFED}" destId="{CD3A5236-C2D1-4627-BC2F-B8CFB43CD48A}" srcOrd="1" destOrd="0" parTransId="{4FEEC196-D437-4827-A912-428FA52B4352}" sibTransId="{B91547DD-5C82-4AA7-BF3D-B45D7E114D70}"/>
    <dgm:cxn modelId="{763F8EF8-76E2-46E9-B05C-1FD8A5735179}" type="presOf" srcId="{9AE1BE43-59E0-4A71-AAB1-4C15A9D17AE4}" destId="{73A0ED71-D31C-4C59-BC3D-2CF3FB092C86}" srcOrd="0" destOrd="0" presId="urn:microsoft.com/office/officeart/2005/8/layout/hList3"/>
    <dgm:cxn modelId="{73BCDC66-C0B7-4DDF-A37C-5EED4E688D31}" type="presOf" srcId="{DC05C709-BC99-4F72-A540-4B50C369F4E9}" destId="{AA1F9389-8A0D-43DD-A15A-5A3CA8B0EE8B}" srcOrd="0" destOrd="0" presId="urn:microsoft.com/office/officeart/2005/8/layout/hList3"/>
    <dgm:cxn modelId="{B7D37036-9167-44D9-91AC-7522ED4BC08A}" type="presParOf" srcId="{4706EBB2-B680-432F-9B54-796DD0F96D9A}" destId="{00148243-F064-4133-9358-8EBA56927FFA}" srcOrd="0" destOrd="0" presId="urn:microsoft.com/office/officeart/2005/8/layout/hList3"/>
    <dgm:cxn modelId="{31C7AFB1-7522-4016-AC17-663B022CC207}" type="presParOf" srcId="{4706EBB2-B680-432F-9B54-796DD0F96D9A}" destId="{4F7165B6-9872-465C-990B-3797D376EE72}" srcOrd="1" destOrd="0" presId="urn:microsoft.com/office/officeart/2005/8/layout/hList3"/>
    <dgm:cxn modelId="{E19428A1-72E5-449F-976D-359246585467}" type="presParOf" srcId="{4F7165B6-9872-465C-990B-3797D376EE72}" destId="{73A0ED71-D31C-4C59-BC3D-2CF3FB092C86}" srcOrd="0" destOrd="0" presId="urn:microsoft.com/office/officeart/2005/8/layout/hList3"/>
    <dgm:cxn modelId="{C6A50CF5-D04F-4F98-8CFA-2DE5066D5545}" type="presParOf" srcId="{4F7165B6-9872-465C-990B-3797D376EE72}" destId="{1DDC6ECF-812F-4F65-B92C-3EC61B5146CF}" srcOrd="1" destOrd="0" presId="urn:microsoft.com/office/officeart/2005/8/layout/hList3"/>
    <dgm:cxn modelId="{92E86855-97B0-42D3-954C-1FBBC3A9D69E}" type="presParOf" srcId="{4F7165B6-9872-465C-990B-3797D376EE72}" destId="{AA1F9389-8A0D-43DD-A15A-5A3CA8B0EE8B}" srcOrd="2" destOrd="0" presId="urn:microsoft.com/office/officeart/2005/8/layout/hList3"/>
    <dgm:cxn modelId="{DB65E285-68C7-4B7D-9638-D2EAF2551D49}" type="presParOf" srcId="{4F7165B6-9872-465C-990B-3797D376EE72}" destId="{3B471486-3A35-4859-B602-54CEAE8A8251}" srcOrd="3" destOrd="0" presId="urn:microsoft.com/office/officeart/2005/8/layout/hList3"/>
    <dgm:cxn modelId="{E663D631-133B-4A15-8F61-F88A1E7EC5FF}" type="presParOf" srcId="{4706EBB2-B680-432F-9B54-796DD0F96D9A}" destId="{D75BEB1F-6012-4F8D-80D1-4BDE73F93364}" srcOrd="2" destOrd="0" presId="urn:microsoft.com/office/officeart/2005/8/layout/hList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E9E32E-B7B6-46B0-86DB-430A8C9502AF}" type="doc">
      <dgm:prSet loTypeId="urn:microsoft.com/office/officeart/2005/8/layout/chevron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C9623A-2FC4-4F39-A90C-778B09DED4AE}">
      <dgm:prSet phldrT="[Text]"/>
      <dgm:spPr>
        <a:solidFill>
          <a:srgbClr val="E15E26"/>
        </a:solidFill>
        <a:ln>
          <a:solidFill>
            <a:srgbClr val="E15E26"/>
          </a:solidFill>
        </a:ln>
      </dgm:spPr>
      <dgm:t>
        <a:bodyPr/>
        <a:lstStyle/>
        <a:p>
          <a:r>
            <a:rPr lang="en-US" dirty="0" smtClean="0">
              <a:latin typeface="Tahoma" pitchFamily="34" charset="0"/>
              <a:ea typeface="Tahoma" pitchFamily="34" charset="0"/>
              <a:cs typeface="Tahoma" pitchFamily="34" charset="0"/>
            </a:rPr>
            <a:t>Gain</a:t>
          </a:r>
          <a:endParaRPr lang="en-US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2527D0B-6B26-4E94-AC94-5ECAFFA2E4EA}" type="parTrans" cxnId="{3D4B065D-1065-4FA6-9AE6-CE5B444F7E1F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E64EBC6-137E-4FBD-8FC1-C7EF5DAFD6F1}" type="sibTrans" cxnId="{3D4B065D-1065-4FA6-9AE6-CE5B444F7E1F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66423CF-77CD-4530-8337-7D0828091AB4}">
      <dgm:prSet phldrT="[Text]"/>
      <dgm:spPr>
        <a:solidFill>
          <a:schemeClr val="bg1">
            <a:lumMod val="95000"/>
            <a:alpha val="90000"/>
          </a:schemeClr>
        </a:solidFill>
        <a:ln>
          <a:solidFill>
            <a:srgbClr val="E15E26"/>
          </a:solidFill>
        </a:ln>
      </dgm:spPr>
      <dgm:t>
        <a:bodyPr/>
        <a:lstStyle/>
        <a:p>
          <a:r>
            <a:rPr lang="en-US" dirty="0" smtClean="0">
              <a:latin typeface="Tahoma" pitchFamily="34" charset="0"/>
              <a:ea typeface="Tahoma" pitchFamily="34" charset="0"/>
              <a:cs typeface="Tahoma" pitchFamily="34" charset="0"/>
            </a:rPr>
            <a:t>Gain/maintain control over evaluating performance, determining raises, promotions and other rewards.</a:t>
          </a:r>
          <a:endParaRPr lang="en-US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A47960D-8F37-4213-A75F-961B92490150}" type="parTrans" cxnId="{B9F2A7AC-74EE-4229-B0D3-9626D6983AF0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E27A4EC-207E-461A-9D12-C9353B0D3C97}" type="sibTrans" cxnId="{B9F2A7AC-74EE-4229-B0D3-9626D6983AF0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CE45E6A-3EC4-4C19-87ED-557533C6C084}">
      <dgm:prSet phldrT="[Text]"/>
      <dgm:spPr>
        <a:solidFill>
          <a:srgbClr val="B95927"/>
        </a:solidFill>
        <a:ln>
          <a:solidFill>
            <a:srgbClr val="B95927"/>
          </a:solidFill>
        </a:ln>
      </dgm:spPr>
      <dgm:t>
        <a:bodyPr/>
        <a:lstStyle/>
        <a:p>
          <a:r>
            <a:rPr lang="en-US" dirty="0" smtClean="0">
              <a:latin typeface="Tahoma" pitchFamily="34" charset="0"/>
              <a:ea typeface="Tahoma" pitchFamily="34" charset="0"/>
              <a:cs typeface="Tahoma" pitchFamily="34" charset="0"/>
            </a:rPr>
            <a:t>Find</a:t>
          </a:r>
          <a:endParaRPr lang="en-US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B2227BD-3CF0-4379-914C-40D686EA0308}" type="parTrans" cxnId="{E00BC936-0551-4D12-8A7A-2CBFBBBB527C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66FA4546-7B91-4713-9FE0-DE3E9587E196}" type="sibTrans" cxnId="{E00BC936-0551-4D12-8A7A-2CBFBBBB527C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676217D9-B782-40EF-BC20-6FEA7CA5B6EC}">
      <dgm:prSet phldrT="[Text]"/>
      <dgm:spPr>
        <a:solidFill>
          <a:schemeClr val="bg1">
            <a:lumMod val="95000"/>
            <a:alpha val="90000"/>
          </a:schemeClr>
        </a:solidFill>
        <a:ln>
          <a:solidFill>
            <a:srgbClr val="B95927"/>
          </a:solidFill>
        </a:ln>
      </dgm:spPr>
      <dgm:t>
        <a:bodyPr/>
        <a:lstStyle/>
        <a:p>
          <a:r>
            <a:rPr lang="en-US" dirty="0" smtClean="0">
              <a:latin typeface="Tahoma" pitchFamily="34" charset="0"/>
              <a:ea typeface="Tahoma" pitchFamily="34" charset="0"/>
              <a:cs typeface="Tahoma" pitchFamily="34" charset="0"/>
            </a:rPr>
            <a:t>Find out what others value and reward people in that way.</a:t>
          </a:r>
          <a:endParaRPr lang="en-US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94BF681-175D-44DC-AC3B-91D4C5AC1FF9}" type="parTrans" cxnId="{4423E3C3-B072-4EFD-B6FB-7A1445147710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5E215C3-6D5C-4CE7-BE03-ED465AD57E98}" type="sibTrans" cxnId="{4423E3C3-B072-4EFD-B6FB-7A1445147710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587C1D5-8491-4C7F-A326-FED5683AB601}">
      <dgm:prSet phldrT="[Text]"/>
      <dgm:spPr>
        <a:solidFill>
          <a:srgbClr val="B9B2AA"/>
        </a:solidFill>
        <a:ln>
          <a:solidFill>
            <a:srgbClr val="B9B2AA"/>
          </a:solidFill>
        </a:ln>
      </dgm:spPr>
      <dgm:t>
        <a:bodyPr/>
        <a:lstStyle/>
        <a:p>
          <a:r>
            <a:rPr lang="en-US" dirty="0" smtClean="0">
              <a:latin typeface="Tahoma" pitchFamily="34" charset="0"/>
              <a:ea typeface="Tahoma" pitchFamily="34" charset="0"/>
              <a:cs typeface="Tahoma" pitchFamily="34" charset="0"/>
            </a:rPr>
            <a:t>Let</a:t>
          </a:r>
          <a:endParaRPr lang="en-US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16C237E-E5F9-4DEA-8986-914C5B739E85}" type="parTrans" cxnId="{3CF06AB5-EF99-4073-90F3-89A7C825E0E9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AB78400-DD99-451F-9BEC-7CD08F40895F}" type="sibTrans" cxnId="{3CF06AB5-EF99-4073-90F3-89A7C825E0E9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A3D2812-52ED-4E84-A654-EA5560EAC24E}">
      <dgm:prSet phldrT="[Text]"/>
      <dgm:spPr>
        <a:solidFill>
          <a:schemeClr val="bg1">
            <a:lumMod val="95000"/>
            <a:alpha val="90000"/>
          </a:schemeClr>
        </a:solidFill>
        <a:ln>
          <a:solidFill>
            <a:srgbClr val="B9B2AA"/>
          </a:solidFill>
        </a:ln>
      </dgm:spPr>
      <dgm:t>
        <a:bodyPr/>
        <a:lstStyle/>
        <a:p>
          <a:r>
            <a:rPr lang="en-US" dirty="0" smtClean="0">
              <a:latin typeface="Tahoma" pitchFamily="34" charset="0"/>
              <a:ea typeface="Tahoma" pitchFamily="34" charset="0"/>
              <a:cs typeface="Tahoma" pitchFamily="34" charset="0"/>
            </a:rPr>
            <a:t>Let people know you control rewards and state your criteria for giving rewards.</a:t>
          </a:r>
          <a:endParaRPr lang="en-US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B616587-4961-4CE3-9291-8BC2ABDBE30C}" type="parTrans" cxnId="{583CA01B-9BAF-4005-8356-E58D05CEFD9E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2E68377-F3BE-40B8-B441-1F67AAAC9CFD}" type="sibTrans" cxnId="{583CA01B-9BAF-4005-8356-E58D05CEFD9E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31A7931-A15B-436F-9FCA-9E84739FD68C}" type="pres">
      <dgm:prSet presAssocID="{99E9E32E-B7B6-46B0-86DB-430A8C9502A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0E4937-D48C-4DA0-AFFF-92DF289F410C}" type="pres">
      <dgm:prSet presAssocID="{DCC9623A-2FC4-4F39-A90C-778B09DED4AE}" presName="composite" presStyleCnt="0"/>
      <dgm:spPr/>
      <dgm:t>
        <a:bodyPr/>
        <a:lstStyle/>
        <a:p>
          <a:endParaRPr lang="en-US"/>
        </a:p>
      </dgm:t>
    </dgm:pt>
    <dgm:pt modelId="{EEACDE42-D9A9-4535-9AF0-C08CE262ED1E}" type="pres">
      <dgm:prSet presAssocID="{DCC9623A-2FC4-4F39-A90C-778B09DED4AE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2EBE0D-0163-4B1B-B62F-C7F7DB7C84F8}" type="pres">
      <dgm:prSet presAssocID="{DCC9623A-2FC4-4F39-A90C-778B09DED4AE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89CC91-14A8-42C6-A078-65CEB2388E97}" type="pres">
      <dgm:prSet presAssocID="{3E64EBC6-137E-4FBD-8FC1-C7EF5DAFD6F1}" presName="sp" presStyleCnt="0"/>
      <dgm:spPr/>
      <dgm:t>
        <a:bodyPr/>
        <a:lstStyle/>
        <a:p>
          <a:endParaRPr lang="en-US"/>
        </a:p>
      </dgm:t>
    </dgm:pt>
    <dgm:pt modelId="{A4C7E9DF-7587-438D-AF1F-09D16D69034D}" type="pres">
      <dgm:prSet presAssocID="{8CE45E6A-3EC4-4C19-87ED-557533C6C084}" presName="composite" presStyleCnt="0"/>
      <dgm:spPr/>
      <dgm:t>
        <a:bodyPr/>
        <a:lstStyle/>
        <a:p>
          <a:endParaRPr lang="en-US"/>
        </a:p>
      </dgm:t>
    </dgm:pt>
    <dgm:pt modelId="{8F3E46A7-480C-44A3-86A0-B64125C7CED1}" type="pres">
      <dgm:prSet presAssocID="{8CE45E6A-3EC4-4C19-87ED-557533C6C08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1846EF-1657-4FBF-AAC7-F4C871AA6527}" type="pres">
      <dgm:prSet presAssocID="{8CE45E6A-3EC4-4C19-87ED-557533C6C08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D97528-0929-4F38-8D0E-7360520119EC}" type="pres">
      <dgm:prSet presAssocID="{66FA4546-7B91-4713-9FE0-DE3E9587E196}" presName="sp" presStyleCnt="0"/>
      <dgm:spPr/>
      <dgm:t>
        <a:bodyPr/>
        <a:lstStyle/>
        <a:p>
          <a:endParaRPr lang="en-US"/>
        </a:p>
      </dgm:t>
    </dgm:pt>
    <dgm:pt modelId="{6C27D637-54E8-4984-A08A-868C31297605}" type="pres">
      <dgm:prSet presAssocID="{F587C1D5-8491-4C7F-A326-FED5683AB601}" presName="composite" presStyleCnt="0"/>
      <dgm:spPr/>
      <dgm:t>
        <a:bodyPr/>
        <a:lstStyle/>
        <a:p>
          <a:endParaRPr lang="en-US"/>
        </a:p>
      </dgm:t>
    </dgm:pt>
    <dgm:pt modelId="{23D86353-7F6A-4924-A9E9-10F0DA3B8899}" type="pres">
      <dgm:prSet presAssocID="{F587C1D5-8491-4C7F-A326-FED5683AB601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3A3925-CB20-4682-B796-E12D49BDCD29}" type="pres">
      <dgm:prSet presAssocID="{F587C1D5-8491-4C7F-A326-FED5683AB601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88BDF5-0830-4DCF-B2EE-367928CF59E0}" type="presOf" srcId="{676217D9-B782-40EF-BC20-6FEA7CA5B6EC}" destId="{791846EF-1657-4FBF-AAC7-F4C871AA6527}" srcOrd="0" destOrd="0" presId="urn:microsoft.com/office/officeart/2005/8/layout/chevron2"/>
    <dgm:cxn modelId="{507A25ED-79D4-484C-9C50-6B95E825153F}" type="presOf" srcId="{99E9E32E-B7B6-46B0-86DB-430A8C9502AF}" destId="{431A7931-A15B-436F-9FCA-9E84739FD68C}" srcOrd="0" destOrd="0" presId="urn:microsoft.com/office/officeart/2005/8/layout/chevron2"/>
    <dgm:cxn modelId="{E00BC936-0551-4D12-8A7A-2CBFBBBB527C}" srcId="{99E9E32E-B7B6-46B0-86DB-430A8C9502AF}" destId="{8CE45E6A-3EC4-4C19-87ED-557533C6C084}" srcOrd="1" destOrd="0" parTransId="{2B2227BD-3CF0-4379-914C-40D686EA0308}" sibTransId="{66FA4546-7B91-4713-9FE0-DE3E9587E196}"/>
    <dgm:cxn modelId="{23230EB6-659A-4182-97EE-7478E04B5941}" type="presOf" srcId="{1A3D2812-52ED-4E84-A654-EA5560EAC24E}" destId="{BE3A3925-CB20-4682-B796-E12D49BDCD29}" srcOrd="0" destOrd="0" presId="urn:microsoft.com/office/officeart/2005/8/layout/chevron2"/>
    <dgm:cxn modelId="{B9F2A7AC-74EE-4229-B0D3-9626D6983AF0}" srcId="{DCC9623A-2FC4-4F39-A90C-778B09DED4AE}" destId="{E66423CF-77CD-4530-8337-7D0828091AB4}" srcOrd="0" destOrd="0" parTransId="{8A47960D-8F37-4213-A75F-961B92490150}" sibTransId="{2E27A4EC-207E-461A-9D12-C9353B0D3C97}"/>
    <dgm:cxn modelId="{D9CB9BAE-6FC2-49FA-BBC0-20B39BC1F22F}" type="presOf" srcId="{8CE45E6A-3EC4-4C19-87ED-557533C6C084}" destId="{8F3E46A7-480C-44A3-86A0-B64125C7CED1}" srcOrd="0" destOrd="0" presId="urn:microsoft.com/office/officeart/2005/8/layout/chevron2"/>
    <dgm:cxn modelId="{583CA01B-9BAF-4005-8356-E58D05CEFD9E}" srcId="{F587C1D5-8491-4C7F-A326-FED5683AB601}" destId="{1A3D2812-52ED-4E84-A654-EA5560EAC24E}" srcOrd="0" destOrd="0" parTransId="{5B616587-4961-4CE3-9291-8BC2ABDBE30C}" sibTransId="{12E68377-F3BE-40B8-B441-1F67AAAC9CFD}"/>
    <dgm:cxn modelId="{FA679B43-5263-41CC-83B1-D0701C5F7372}" type="presOf" srcId="{DCC9623A-2FC4-4F39-A90C-778B09DED4AE}" destId="{EEACDE42-D9A9-4535-9AF0-C08CE262ED1E}" srcOrd="0" destOrd="0" presId="urn:microsoft.com/office/officeart/2005/8/layout/chevron2"/>
    <dgm:cxn modelId="{3CF06AB5-EF99-4073-90F3-89A7C825E0E9}" srcId="{99E9E32E-B7B6-46B0-86DB-430A8C9502AF}" destId="{F587C1D5-8491-4C7F-A326-FED5683AB601}" srcOrd="2" destOrd="0" parTransId="{F16C237E-E5F9-4DEA-8986-914C5B739E85}" sibTransId="{CAB78400-DD99-451F-9BEC-7CD08F40895F}"/>
    <dgm:cxn modelId="{CE9E6144-3C36-4AE3-8AC2-4AE0E30DD1B3}" type="presOf" srcId="{F587C1D5-8491-4C7F-A326-FED5683AB601}" destId="{23D86353-7F6A-4924-A9E9-10F0DA3B8899}" srcOrd="0" destOrd="0" presId="urn:microsoft.com/office/officeart/2005/8/layout/chevron2"/>
    <dgm:cxn modelId="{3D4B065D-1065-4FA6-9AE6-CE5B444F7E1F}" srcId="{99E9E32E-B7B6-46B0-86DB-430A8C9502AF}" destId="{DCC9623A-2FC4-4F39-A90C-778B09DED4AE}" srcOrd="0" destOrd="0" parTransId="{32527D0B-6B26-4E94-AC94-5ECAFFA2E4EA}" sibTransId="{3E64EBC6-137E-4FBD-8FC1-C7EF5DAFD6F1}"/>
    <dgm:cxn modelId="{54174F76-0F9E-4759-A3C5-1A0C6DB99BFF}" type="presOf" srcId="{E66423CF-77CD-4530-8337-7D0828091AB4}" destId="{E12EBE0D-0163-4B1B-B62F-C7F7DB7C84F8}" srcOrd="0" destOrd="0" presId="urn:microsoft.com/office/officeart/2005/8/layout/chevron2"/>
    <dgm:cxn modelId="{4423E3C3-B072-4EFD-B6FB-7A1445147710}" srcId="{8CE45E6A-3EC4-4C19-87ED-557533C6C084}" destId="{676217D9-B782-40EF-BC20-6FEA7CA5B6EC}" srcOrd="0" destOrd="0" parTransId="{994BF681-175D-44DC-AC3B-91D4C5AC1FF9}" sibTransId="{B5E215C3-6D5C-4CE7-BE03-ED465AD57E98}"/>
    <dgm:cxn modelId="{79C8093A-C610-4BCC-8E28-DDE9C0D19E8E}" type="presParOf" srcId="{431A7931-A15B-436F-9FCA-9E84739FD68C}" destId="{2E0E4937-D48C-4DA0-AFFF-92DF289F410C}" srcOrd="0" destOrd="0" presId="urn:microsoft.com/office/officeart/2005/8/layout/chevron2"/>
    <dgm:cxn modelId="{26D73A14-B851-4D8C-92A1-6774CD882F1C}" type="presParOf" srcId="{2E0E4937-D48C-4DA0-AFFF-92DF289F410C}" destId="{EEACDE42-D9A9-4535-9AF0-C08CE262ED1E}" srcOrd="0" destOrd="0" presId="urn:microsoft.com/office/officeart/2005/8/layout/chevron2"/>
    <dgm:cxn modelId="{8AB93A1E-09DC-4F83-834F-AA985AE60517}" type="presParOf" srcId="{2E0E4937-D48C-4DA0-AFFF-92DF289F410C}" destId="{E12EBE0D-0163-4B1B-B62F-C7F7DB7C84F8}" srcOrd="1" destOrd="0" presId="urn:microsoft.com/office/officeart/2005/8/layout/chevron2"/>
    <dgm:cxn modelId="{866E4AE7-74B1-4683-BAE2-FC4EBB279637}" type="presParOf" srcId="{431A7931-A15B-436F-9FCA-9E84739FD68C}" destId="{DB89CC91-14A8-42C6-A078-65CEB2388E97}" srcOrd="1" destOrd="0" presId="urn:microsoft.com/office/officeart/2005/8/layout/chevron2"/>
    <dgm:cxn modelId="{8410BF06-65D2-4787-A1C4-796090EF24A3}" type="presParOf" srcId="{431A7931-A15B-436F-9FCA-9E84739FD68C}" destId="{A4C7E9DF-7587-438D-AF1F-09D16D69034D}" srcOrd="2" destOrd="0" presId="urn:microsoft.com/office/officeart/2005/8/layout/chevron2"/>
    <dgm:cxn modelId="{1B28AA40-5B5B-4F85-8512-E13450755816}" type="presParOf" srcId="{A4C7E9DF-7587-438D-AF1F-09D16D69034D}" destId="{8F3E46A7-480C-44A3-86A0-B64125C7CED1}" srcOrd="0" destOrd="0" presId="urn:microsoft.com/office/officeart/2005/8/layout/chevron2"/>
    <dgm:cxn modelId="{4E2DD2A3-9299-4199-B505-F06656FF72B2}" type="presParOf" srcId="{A4C7E9DF-7587-438D-AF1F-09D16D69034D}" destId="{791846EF-1657-4FBF-AAC7-F4C871AA6527}" srcOrd="1" destOrd="0" presId="urn:microsoft.com/office/officeart/2005/8/layout/chevron2"/>
    <dgm:cxn modelId="{710BA31E-C364-48C2-9BB6-93FA5D3F8CE0}" type="presParOf" srcId="{431A7931-A15B-436F-9FCA-9E84739FD68C}" destId="{D6D97528-0929-4F38-8D0E-7360520119EC}" srcOrd="3" destOrd="0" presId="urn:microsoft.com/office/officeart/2005/8/layout/chevron2"/>
    <dgm:cxn modelId="{89F6EA5B-12C3-4723-91B6-031B05B26C77}" type="presParOf" srcId="{431A7931-A15B-436F-9FCA-9E84739FD68C}" destId="{6C27D637-54E8-4984-A08A-868C31297605}" srcOrd="4" destOrd="0" presId="urn:microsoft.com/office/officeart/2005/8/layout/chevron2"/>
    <dgm:cxn modelId="{64CD79B7-9EDC-4277-BC6A-F3D14D92438D}" type="presParOf" srcId="{6C27D637-54E8-4984-A08A-868C31297605}" destId="{23D86353-7F6A-4924-A9E9-10F0DA3B8899}" srcOrd="0" destOrd="0" presId="urn:microsoft.com/office/officeart/2005/8/layout/chevron2"/>
    <dgm:cxn modelId="{5AC1990A-58F0-4895-9AFA-D9AC741F9AF5}" type="presParOf" srcId="{6C27D637-54E8-4984-A08A-868C31297605}" destId="{BE3A3925-CB20-4682-B796-E12D49BDCD2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15D3E79-6E98-4A63-B783-500E077B83C2}" type="doc">
      <dgm:prSet loTypeId="urn:microsoft.com/office/officeart/2005/8/layout/vList6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BF0F92-755A-4B96-9B80-54B02667C1DC}">
      <dgm:prSet phldrT="[Text]"/>
      <dgm:spPr>
        <a:solidFill>
          <a:srgbClr val="E15E26"/>
        </a:solidFill>
      </dgm:spPr>
      <dgm:t>
        <a:bodyPr/>
        <a:lstStyle/>
        <a:p>
          <a:r>
            <a:rPr lang="en-US" dirty="0" smtClean="0">
              <a:latin typeface="Tahoma" pitchFamily="34" charset="0"/>
              <a:ea typeface="Tahoma" pitchFamily="34" charset="0"/>
              <a:cs typeface="Tahoma" pitchFamily="34" charset="0"/>
            </a:rPr>
            <a:t>Appropriate Use</a:t>
          </a:r>
          <a:endParaRPr lang="en-US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AD4B22E-8402-42A2-A345-652303F75C2F}" type="parTrans" cxnId="{2CD70DF2-B845-4783-8F57-0C8EDA9865A4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D257822-9E92-4D48-8F4B-30C996220B92}" type="sibTrans" cxnId="{2CD70DF2-B845-4783-8F57-0C8EDA9865A4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7375F43-1E40-4554-B573-143DD34F0E0E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 smtClean="0">
              <a:latin typeface="Tahoma" pitchFamily="34" charset="0"/>
              <a:ea typeface="Tahoma" pitchFamily="34" charset="0"/>
              <a:cs typeface="Tahoma" pitchFamily="34" charset="0"/>
            </a:rPr>
            <a:t>Appropriate for people with weak or no position power.</a:t>
          </a:r>
          <a:endParaRPr lang="en-US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CACCC23-BE22-4480-87C0-3906F8C88152}" type="parTrans" cxnId="{E3F3027E-CF49-4FF4-A25E-6D2087BCCCD9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96769C9-A741-42A4-8EBF-713899AEDB65}" type="sibTrans" cxnId="{E3F3027E-CF49-4FF4-A25E-6D2087BCCCD9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47A3BDF-EE02-4192-9400-7D4C97BAED8D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 smtClean="0">
              <a:latin typeface="Tahoma" pitchFamily="34" charset="0"/>
              <a:ea typeface="Tahoma" pitchFamily="34" charset="0"/>
              <a:cs typeface="Tahoma" pitchFamily="34" charset="0"/>
            </a:rPr>
            <a:t>Such as with peers or in self-managed teams.</a:t>
          </a:r>
          <a:endParaRPr lang="en-US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C4B812B-7ECB-4951-A7F3-A84C4D01CF4A}" type="parTrans" cxnId="{2597D558-0555-43CF-89FD-A16D58F5C96A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A79258C-BA52-4E82-A6F1-94295554BBD2}" type="sibTrans" cxnId="{2597D558-0555-43CF-89FD-A16D58F5C96A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272C24A-8DF5-4C20-B3B1-C1D63E1B10EE}">
      <dgm:prSet phldrT="[Text]"/>
      <dgm:spPr>
        <a:solidFill>
          <a:srgbClr val="B95927"/>
        </a:solidFill>
      </dgm:spPr>
      <dgm:t>
        <a:bodyPr/>
        <a:lstStyle/>
        <a:p>
          <a:r>
            <a:rPr lang="en-US" dirty="0" smtClean="0">
              <a:latin typeface="Tahoma" pitchFamily="34" charset="0"/>
              <a:ea typeface="Tahoma" pitchFamily="34" charset="0"/>
              <a:cs typeface="Tahoma" pitchFamily="34" charset="0"/>
            </a:rPr>
            <a:t>Increasing </a:t>
          </a:r>
          <a:endParaRPr lang="en-US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A118B21-723F-4A43-A7C4-B1FE50E2E492}" type="parTrans" cxnId="{CA504000-6CA9-4CDA-8B1F-AB6E04953C83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835DE7C-B19B-4E0A-BA4B-99A2EF89ADDF}" type="sibTrans" cxnId="{CA504000-6CA9-4CDA-8B1F-AB6E04953C83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D2837BE-030E-419B-90C8-1655DDD6923D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 smtClean="0">
              <a:latin typeface="Tahoma" pitchFamily="34" charset="0"/>
              <a:ea typeface="Tahoma" pitchFamily="34" charset="0"/>
              <a:cs typeface="Tahoma" pitchFamily="34" charset="0"/>
            </a:rPr>
            <a:t>Develop your people skills.</a:t>
          </a:r>
          <a:endParaRPr lang="en-US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B68C94E-1797-4628-A394-B6E987490633}" type="parTrans" cxnId="{B1D43209-C426-488E-882D-9C32277E6A07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7176ADD-1942-4646-8E77-0DB65E3E99A9}" type="sibTrans" cxnId="{B1D43209-C426-488E-882D-9C32277E6A07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37B4F40-037E-433D-AD1E-92158D078A43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 smtClean="0">
              <a:latin typeface="Tahoma" pitchFamily="34" charset="0"/>
              <a:ea typeface="Tahoma" pitchFamily="34" charset="0"/>
              <a:cs typeface="Tahoma" pitchFamily="34" charset="0"/>
            </a:rPr>
            <a:t>Work at your relationships with managers and peers.</a:t>
          </a:r>
          <a:endParaRPr lang="en-US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EBD6331-BEFD-445E-A378-C7B720DFCF2A}" type="parTrans" cxnId="{C2321D5C-0B57-4410-AA3B-7431A921F64F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3B9C819-F71A-4492-9D79-1BD735523BCF}" type="sibTrans" cxnId="{C2321D5C-0B57-4410-AA3B-7431A921F64F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9F626F6-D56F-4DE8-9C23-D3858C0EB7A2}" type="pres">
      <dgm:prSet presAssocID="{315D3E79-6E98-4A63-B783-500E077B83C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DE4BE88-9D7C-4497-8289-892E73EC174B}" type="pres">
      <dgm:prSet presAssocID="{3DBF0F92-755A-4B96-9B80-54B02667C1DC}" presName="linNode" presStyleCnt="0"/>
      <dgm:spPr/>
      <dgm:t>
        <a:bodyPr/>
        <a:lstStyle/>
        <a:p>
          <a:endParaRPr lang="en-US"/>
        </a:p>
      </dgm:t>
    </dgm:pt>
    <dgm:pt modelId="{E89BD581-D18D-45EE-A8E4-618B6CC371E3}" type="pres">
      <dgm:prSet presAssocID="{3DBF0F92-755A-4B96-9B80-54B02667C1DC}" presName="parentShp" presStyleLbl="node1" presStyleIdx="0" presStyleCnt="2" custScaleX="78261" custLinFactNeighborX="-72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2EFFCE-20E1-451E-85BE-02567DDEF77E}" type="pres">
      <dgm:prSet presAssocID="{3DBF0F92-755A-4B96-9B80-54B02667C1DC}" presName="childShp" presStyleLbl="bgAccFollowNode1" presStyleIdx="0" presStyleCnt="2" custScaleX="1144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965F16-02AA-4491-BC3E-9831CBE6C874}" type="pres">
      <dgm:prSet presAssocID="{4D257822-9E92-4D48-8F4B-30C996220B92}" presName="spacing" presStyleCnt="0"/>
      <dgm:spPr/>
      <dgm:t>
        <a:bodyPr/>
        <a:lstStyle/>
        <a:p>
          <a:endParaRPr lang="en-US"/>
        </a:p>
      </dgm:t>
    </dgm:pt>
    <dgm:pt modelId="{6483B523-B18F-4ADE-B0E0-48CDAA8DB9E1}" type="pres">
      <dgm:prSet presAssocID="{B272C24A-8DF5-4C20-B3B1-C1D63E1B10EE}" presName="linNode" presStyleCnt="0"/>
      <dgm:spPr/>
      <dgm:t>
        <a:bodyPr/>
        <a:lstStyle/>
        <a:p>
          <a:endParaRPr lang="en-US"/>
        </a:p>
      </dgm:t>
    </dgm:pt>
    <dgm:pt modelId="{91CA7061-DB71-4AD3-81E4-2934040032FB}" type="pres">
      <dgm:prSet presAssocID="{B272C24A-8DF5-4C20-B3B1-C1D63E1B10EE}" presName="parentShp" presStyleLbl="node1" presStyleIdx="1" presStyleCnt="2" custScaleX="78261" custLinFactNeighborX="-72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5F54D6-E3A0-4790-B0AA-B85881F12200}" type="pres">
      <dgm:prSet presAssocID="{B272C24A-8DF5-4C20-B3B1-C1D63E1B10EE}" presName="childShp" presStyleLbl="bgAccFollowNode1" presStyleIdx="1" presStyleCnt="2" custScaleX="1144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208B6B4-AE7C-494A-B293-9854A6557575}" type="presOf" srcId="{547A3BDF-EE02-4192-9400-7D4C97BAED8D}" destId="{112EFFCE-20E1-451E-85BE-02567DDEF77E}" srcOrd="0" destOrd="1" presId="urn:microsoft.com/office/officeart/2005/8/layout/vList6"/>
    <dgm:cxn modelId="{E3F3027E-CF49-4FF4-A25E-6D2087BCCCD9}" srcId="{3DBF0F92-755A-4B96-9B80-54B02667C1DC}" destId="{97375F43-1E40-4554-B573-143DD34F0E0E}" srcOrd="0" destOrd="0" parTransId="{BCACCC23-BE22-4480-87C0-3906F8C88152}" sibTransId="{D96769C9-A741-42A4-8EBF-713899AEDB65}"/>
    <dgm:cxn modelId="{2597D558-0555-43CF-89FD-A16D58F5C96A}" srcId="{3DBF0F92-755A-4B96-9B80-54B02667C1DC}" destId="{547A3BDF-EE02-4192-9400-7D4C97BAED8D}" srcOrd="1" destOrd="0" parTransId="{4C4B812B-7ECB-4951-A7F3-A84C4D01CF4A}" sibTransId="{2A79258C-BA52-4E82-A6F1-94295554BBD2}"/>
    <dgm:cxn modelId="{C2321D5C-0B57-4410-AA3B-7431A921F64F}" srcId="{B272C24A-8DF5-4C20-B3B1-C1D63E1B10EE}" destId="{937B4F40-037E-433D-AD1E-92158D078A43}" srcOrd="1" destOrd="0" parTransId="{9EBD6331-BEFD-445E-A378-C7B720DFCF2A}" sibTransId="{A3B9C819-F71A-4492-9D79-1BD735523BCF}"/>
    <dgm:cxn modelId="{92B3776C-7ECE-4872-9E00-12CB08FDE8B6}" type="presOf" srcId="{0D2837BE-030E-419B-90C8-1655DDD6923D}" destId="{735F54D6-E3A0-4790-B0AA-B85881F12200}" srcOrd="0" destOrd="0" presId="urn:microsoft.com/office/officeart/2005/8/layout/vList6"/>
    <dgm:cxn modelId="{D5DC640D-1EE5-4122-9361-0D1968372FA6}" type="presOf" srcId="{97375F43-1E40-4554-B573-143DD34F0E0E}" destId="{112EFFCE-20E1-451E-85BE-02567DDEF77E}" srcOrd="0" destOrd="0" presId="urn:microsoft.com/office/officeart/2005/8/layout/vList6"/>
    <dgm:cxn modelId="{B26A34DE-7FCE-43D7-9D46-BB5633B0F890}" type="presOf" srcId="{B272C24A-8DF5-4C20-B3B1-C1D63E1B10EE}" destId="{91CA7061-DB71-4AD3-81E4-2934040032FB}" srcOrd="0" destOrd="0" presId="urn:microsoft.com/office/officeart/2005/8/layout/vList6"/>
    <dgm:cxn modelId="{B1D43209-C426-488E-882D-9C32277E6A07}" srcId="{B272C24A-8DF5-4C20-B3B1-C1D63E1B10EE}" destId="{0D2837BE-030E-419B-90C8-1655DDD6923D}" srcOrd="0" destOrd="0" parTransId="{4B68C94E-1797-4628-A394-B6E987490633}" sibTransId="{37176ADD-1942-4646-8E77-0DB65E3E99A9}"/>
    <dgm:cxn modelId="{E6D915BE-44BF-4BFB-AD67-213CA03C551D}" type="presOf" srcId="{315D3E79-6E98-4A63-B783-500E077B83C2}" destId="{29F626F6-D56F-4DE8-9C23-D3858C0EB7A2}" srcOrd="0" destOrd="0" presId="urn:microsoft.com/office/officeart/2005/8/layout/vList6"/>
    <dgm:cxn modelId="{2CD70DF2-B845-4783-8F57-0C8EDA9865A4}" srcId="{315D3E79-6E98-4A63-B783-500E077B83C2}" destId="{3DBF0F92-755A-4B96-9B80-54B02667C1DC}" srcOrd="0" destOrd="0" parTransId="{EAD4B22E-8402-42A2-A345-652303F75C2F}" sibTransId="{4D257822-9E92-4D48-8F4B-30C996220B92}"/>
    <dgm:cxn modelId="{1881ABE4-B0E7-4279-8C05-4D7BA44635E1}" type="presOf" srcId="{937B4F40-037E-433D-AD1E-92158D078A43}" destId="{735F54D6-E3A0-4790-B0AA-B85881F12200}" srcOrd="0" destOrd="1" presId="urn:microsoft.com/office/officeart/2005/8/layout/vList6"/>
    <dgm:cxn modelId="{CA504000-6CA9-4CDA-8B1F-AB6E04953C83}" srcId="{315D3E79-6E98-4A63-B783-500E077B83C2}" destId="{B272C24A-8DF5-4C20-B3B1-C1D63E1B10EE}" srcOrd="1" destOrd="0" parTransId="{0A118B21-723F-4A43-A7C4-B1FE50E2E492}" sibTransId="{A835DE7C-B19B-4E0A-BA4B-99A2EF89ADDF}"/>
    <dgm:cxn modelId="{B381A1A0-AD06-45F5-B4B7-02AF5EC17F4A}" type="presOf" srcId="{3DBF0F92-755A-4B96-9B80-54B02667C1DC}" destId="{E89BD581-D18D-45EE-A8E4-618B6CC371E3}" srcOrd="0" destOrd="0" presId="urn:microsoft.com/office/officeart/2005/8/layout/vList6"/>
    <dgm:cxn modelId="{E70AA2FE-3EF9-4714-B6F5-4D296F5401B0}" type="presParOf" srcId="{29F626F6-D56F-4DE8-9C23-D3858C0EB7A2}" destId="{4DE4BE88-9D7C-4497-8289-892E73EC174B}" srcOrd="0" destOrd="0" presId="urn:microsoft.com/office/officeart/2005/8/layout/vList6"/>
    <dgm:cxn modelId="{C36D0BFD-F5C4-4DA8-A020-36C2B18AF493}" type="presParOf" srcId="{4DE4BE88-9D7C-4497-8289-892E73EC174B}" destId="{E89BD581-D18D-45EE-A8E4-618B6CC371E3}" srcOrd="0" destOrd="0" presId="urn:microsoft.com/office/officeart/2005/8/layout/vList6"/>
    <dgm:cxn modelId="{59E8E38D-5C53-4FA1-9773-EEFE7CBB8804}" type="presParOf" srcId="{4DE4BE88-9D7C-4497-8289-892E73EC174B}" destId="{112EFFCE-20E1-451E-85BE-02567DDEF77E}" srcOrd="1" destOrd="0" presId="urn:microsoft.com/office/officeart/2005/8/layout/vList6"/>
    <dgm:cxn modelId="{3E3DDD0D-1E75-4756-8995-2FA999FA6F9F}" type="presParOf" srcId="{29F626F6-D56F-4DE8-9C23-D3858C0EB7A2}" destId="{43965F16-02AA-4491-BC3E-9831CBE6C874}" srcOrd="1" destOrd="0" presId="urn:microsoft.com/office/officeart/2005/8/layout/vList6"/>
    <dgm:cxn modelId="{24B7C6E4-33E0-48EB-ABAD-A47421595FFA}" type="presParOf" srcId="{29F626F6-D56F-4DE8-9C23-D3858C0EB7A2}" destId="{6483B523-B18F-4ADE-B0E0-48CDAA8DB9E1}" srcOrd="2" destOrd="0" presId="urn:microsoft.com/office/officeart/2005/8/layout/vList6"/>
    <dgm:cxn modelId="{9837C8BB-F833-42DC-A7DF-BAD0752CF29B}" type="presParOf" srcId="{6483B523-B18F-4ADE-B0E0-48CDAA8DB9E1}" destId="{91CA7061-DB71-4AD3-81E4-2934040032FB}" srcOrd="0" destOrd="0" presId="urn:microsoft.com/office/officeart/2005/8/layout/vList6"/>
    <dgm:cxn modelId="{766C1B17-67D2-4448-BEFB-EF1800AE8DE1}" type="presParOf" srcId="{6483B523-B18F-4ADE-B0E0-48CDAA8DB9E1}" destId="{735F54D6-E3A0-4790-B0AA-B85881F1220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D1536D-1B23-4E48-A92B-98DD930725C8}">
      <dsp:nvSpPr>
        <dsp:cNvPr id="0" name=""/>
        <dsp:cNvSpPr/>
      </dsp:nvSpPr>
      <dsp:spPr>
        <a:xfrm>
          <a:off x="495061" y="645"/>
          <a:ext cx="2262336" cy="1357401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Legitimate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495061" y="645"/>
        <a:ext cx="2262336" cy="1357401"/>
      </dsp:txXfrm>
    </dsp:sp>
    <dsp:sp modelId="{652CD4CF-D79E-4472-85A2-7E85E23C8F13}">
      <dsp:nvSpPr>
        <dsp:cNvPr id="0" name=""/>
        <dsp:cNvSpPr/>
      </dsp:nvSpPr>
      <dsp:spPr>
        <a:xfrm>
          <a:off x="2983631" y="645"/>
          <a:ext cx="2262336" cy="1357401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Reward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2983631" y="645"/>
        <a:ext cx="2262336" cy="1357401"/>
      </dsp:txXfrm>
    </dsp:sp>
    <dsp:sp modelId="{8795481D-BC91-4B0A-BEAF-C468F854E130}">
      <dsp:nvSpPr>
        <dsp:cNvPr id="0" name=""/>
        <dsp:cNvSpPr/>
      </dsp:nvSpPr>
      <dsp:spPr>
        <a:xfrm>
          <a:off x="5472201" y="645"/>
          <a:ext cx="2262336" cy="1357401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Coercive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5472201" y="645"/>
        <a:ext cx="2262336" cy="1357401"/>
      </dsp:txXfrm>
    </dsp:sp>
    <dsp:sp modelId="{A1B3B49F-BD31-441D-9DB6-72C148F4B221}">
      <dsp:nvSpPr>
        <dsp:cNvPr id="0" name=""/>
        <dsp:cNvSpPr/>
      </dsp:nvSpPr>
      <dsp:spPr>
        <a:xfrm>
          <a:off x="495061" y="1584280"/>
          <a:ext cx="2262336" cy="1357401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Referent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495061" y="1584280"/>
        <a:ext cx="2262336" cy="1357401"/>
      </dsp:txXfrm>
    </dsp:sp>
    <dsp:sp modelId="{21D48FC4-9ABD-47FB-9B9B-CC1AB808EE93}">
      <dsp:nvSpPr>
        <dsp:cNvPr id="0" name=""/>
        <dsp:cNvSpPr/>
      </dsp:nvSpPr>
      <dsp:spPr>
        <a:xfrm>
          <a:off x="2983631" y="1584280"/>
          <a:ext cx="2262336" cy="1357401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Expert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2983631" y="1584280"/>
        <a:ext cx="2262336" cy="1357401"/>
      </dsp:txXfrm>
    </dsp:sp>
    <dsp:sp modelId="{E9B61ECA-83AD-462B-B2DC-9CE2B3826878}">
      <dsp:nvSpPr>
        <dsp:cNvPr id="0" name=""/>
        <dsp:cNvSpPr/>
      </dsp:nvSpPr>
      <dsp:spPr>
        <a:xfrm>
          <a:off x="5472201" y="1584280"/>
          <a:ext cx="2262336" cy="1357401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Information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5472201" y="1584280"/>
        <a:ext cx="2262336" cy="1357401"/>
      </dsp:txXfrm>
    </dsp:sp>
    <dsp:sp modelId="{A5FD8CC8-ABE7-44CF-A23E-18416457F6BA}">
      <dsp:nvSpPr>
        <dsp:cNvPr id="0" name=""/>
        <dsp:cNvSpPr/>
      </dsp:nvSpPr>
      <dsp:spPr>
        <a:xfrm>
          <a:off x="2983631" y="3167916"/>
          <a:ext cx="2262336" cy="1357401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Connection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2983631" y="3167916"/>
        <a:ext cx="2262336" cy="13574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D1536D-1B23-4E48-A92B-98DD930725C8}">
      <dsp:nvSpPr>
        <dsp:cNvPr id="0" name=""/>
        <dsp:cNvSpPr/>
      </dsp:nvSpPr>
      <dsp:spPr>
        <a:xfrm>
          <a:off x="70723" y="2133"/>
          <a:ext cx="2527548" cy="1516528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>
              <a:solidFill>
                <a:schemeClr val="tx1"/>
              </a:solidFill>
            </a:rPr>
            <a:t>Legitimate</a:t>
          </a:r>
          <a:endParaRPr lang="en-US" sz="3300" b="1" kern="1200" dirty="0">
            <a:solidFill>
              <a:schemeClr val="tx1"/>
            </a:solidFill>
          </a:endParaRPr>
        </a:p>
      </dsp:txBody>
      <dsp:txXfrm>
        <a:off x="70723" y="2133"/>
        <a:ext cx="2527548" cy="1516528"/>
      </dsp:txXfrm>
    </dsp:sp>
    <dsp:sp modelId="{652CD4CF-D79E-4472-85A2-7E85E23C8F13}">
      <dsp:nvSpPr>
        <dsp:cNvPr id="0" name=""/>
        <dsp:cNvSpPr/>
      </dsp:nvSpPr>
      <dsp:spPr>
        <a:xfrm>
          <a:off x="2851025" y="2133"/>
          <a:ext cx="2527548" cy="1516528"/>
        </a:xfrm>
        <a:prstGeom prst="rect">
          <a:avLst/>
        </a:prstGeom>
        <a:solidFill>
          <a:srgbClr val="28E45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>
              <a:solidFill>
                <a:schemeClr val="tx1"/>
              </a:solidFill>
            </a:rPr>
            <a:t>Consultation</a:t>
          </a:r>
          <a:endParaRPr lang="en-US" sz="3300" b="1" kern="1200" dirty="0">
            <a:solidFill>
              <a:schemeClr val="tx1"/>
            </a:solidFill>
          </a:endParaRPr>
        </a:p>
      </dsp:txBody>
      <dsp:txXfrm>
        <a:off x="2851025" y="2133"/>
        <a:ext cx="2527548" cy="1516528"/>
      </dsp:txXfrm>
    </dsp:sp>
    <dsp:sp modelId="{8795481D-BC91-4B0A-BEAF-C468F854E130}">
      <dsp:nvSpPr>
        <dsp:cNvPr id="0" name=""/>
        <dsp:cNvSpPr/>
      </dsp:nvSpPr>
      <dsp:spPr>
        <a:xfrm>
          <a:off x="5631328" y="2133"/>
          <a:ext cx="2527548" cy="1516528"/>
        </a:xfrm>
        <a:prstGeom prst="rect">
          <a:avLst/>
        </a:prstGeom>
        <a:solidFill>
          <a:srgbClr val="DCC4D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>
              <a:solidFill>
                <a:schemeClr val="tx1"/>
              </a:solidFill>
            </a:rPr>
            <a:t>Rational persuasion </a:t>
          </a:r>
          <a:endParaRPr lang="en-US" sz="3300" b="1" kern="1200" dirty="0">
            <a:solidFill>
              <a:schemeClr val="tx1"/>
            </a:solidFill>
          </a:endParaRPr>
        </a:p>
      </dsp:txBody>
      <dsp:txXfrm>
        <a:off x="5631328" y="2133"/>
        <a:ext cx="2527548" cy="1516528"/>
      </dsp:txXfrm>
    </dsp:sp>
    <dsp:sp modelId="{A1B3B49F-BD31-441D-9DB6-72C148F4B221}">
      <dsp:nvSpPr>
        <dsp:cNvPr id="0" name=""/>
        <dsp:cNvSpPr/>
      </dsp:nvSpPr>
      <dsp:spPr>
        <a:xfrm>
          <a:off x="70723" y="1771417"/>
          <a:ext cx="2527548" cy="1516528"/>
        </a:xfrm>
        <a:prstGeom prst="rect">
          <a:avLst/>
        </a:prstGeom>
        <a:solidFill>
          <a:srgbClr val="F6D1A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>
              <a:solidFill>
                <a:schemeClr val="tx1"/>
              </a:solidFill>
            </a:rPr>
            <a:t>Ingratiation</a:t>
          </a:r>
          <a:r>
            <a:rPr lang="en-US" sz="3300" b="1" i="1" kern="1200" dirty="0" smtClean="0">
              <a:solidFill>
                <a:schemeClr val="tx2">
                  <a:lumMod val="40000"/>
                  <a:lumOff val="60000"/>
                </a:schemeClr>
              </a:solidFill>
            </a:rPr>
            <a:t> </a:t>
          </a:r>
          <a:endParaRPr lang="en-US" sz="3300" b="1" kern="1200" dirty="0">
            <a:solidFill>
              <a:schemeClr val="tx1"/>
            </a:solidFill>
          </a:endParaRPr>
        </a:p>
      </dsp:txBody>
      <dsp:txXfrm>
        <a:off x="70723" y="1771417"/>
        <a:ext cx="2527548" cy="1516528"/>
      </dsp:txXfrm>
    </dsp:sp>
    <dsp:sp modelId="{21D48FC4-9ABD-47FB-9B9B-CC1AB808EE93}">
      <dsp:nvSpPr>
        <dsp:cNvPr id="0" name=""/>
        <dsp:cNvSpPr/>
      </dsp:nvSpPr>
      <dsp:spPr>
        <a:xfrm>
          <a:off x="2851025" y="1771417"/>
          <a:ext cx="2527548" cy="1516528"/>
        </a:xfrm>
        <a:prstGeom prst="rect">
          <a:avLst/>
        </a:prstGeom>
        <a:solidFill>
          <a:srgbClr val="A6F4F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>
              <a:solidFill>
                <a:schemeClr val="tx1"/>
              </a:solidFill>
            </a:rPr>
            <a:t>Exchange</a:t>
          </a:r>
          <a:endParaRPr lang="en-US" sz="3300" b="1" kern="1200" dirty="0">
            <a:solidFill>
              <a:schemeClr val="tx1"/>
            </a:solidFill>
          </a:endParaRPr>
        </a:p>
      </dsp:txBody>
      <dsp:txXfrm>
        <a:off x="2851025" y="1771417"/>
        <a:ext cx="2527548" cy="1516528"/>
      </dsp:txXfrm>
    </dsp:sp>
    <dsp:sp modelId="{E9B61ECA-83AD-462B-B2DC-9CE2B3826878}">
      <dsp:nvSpPr>
        <dsp:cNvPr id="0" name=""/>
        <dsp:cNvSpPr/>
      </dsp:nvSpPr>
      <dsp:spPr>
        <a:xfrm>
          <a:off x="5631328" y="1771417"/>
          <a:ext cx="2527548" cy="1516528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>
              <a:solidFill>
                <a:schemeClr val="tx1"/>
              </a:solidFill>
            </a:rPr>
            <a:t>Pressure</a:t>
          </a:r>
          <a:endParaRPr lang="en-US" sz="3300" b="1" kern="1200" dirty="0">
            <a:solidFill>
              <a:schemeClr val="tx1"/>
            </a:solidFill>
          </a:endParaRPr>
        </a:p>
      </dsp:txBody>
      <dsp:txXfrm>
        <a:off x="5631328" y="1771417"/>
        <a:ext cx="2527548" cy="1516528"/>
      </dsp:txXfrm>
    </dsp:sp>
    <dsp:sp modelId="{A5FD8CC8-ABE7-44CF-A23E-18416457F6BA}">
      <dsp:nvSpPr>
        <dsp:cNvPr id="0" name=""/>
        <dsp:cNvSpPr/>
      </dsp:nvSpPr>
      <dsp:spPr>
        <a:xfrm>
          <a:off x="70723" y="3540700"/>
          <a:ext cx="2527548" cy="1516528"/>
        </a:xfrm>
        <a:prstGeom prst="rect">
          <a:avLst/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>
              <a:solidFill>
                <a:schemeClr val="tx1"/>
              </a:solidFill>
            </a:rPr>
            <a:t>Personal appeal </a:t>
          </a:r>
          <a:endParaRPr lang="en-US" sz="3300" b="1" kern="1200" dirty="0">
            <a:solidFill>
              <a:schemeClr val="tx1"/>
            </a:solidFill>
          </a:endParaRPr>
        </a:p>
      </dsp:txBody>
      <dsp:txXfrm>
        <a:off x="70723" y="3540700"/>
        <a:ext cx="2527548" cy="1516528"/>
      </dsp:txXfrm>
    </dsp:sp>
    <dsp:sp modelId="{CD320E4E-4806-4DDD-B5D1-A31E8DEAF8CF}">
      <dsp:nvSpPr>
        <dsp:cNvPr id="0" name=""/>
        <dsp:cNvSpPr/>
      </dsp:nvSpPr>
      <dsp:spPr>
        <a:xfrm>
          <a:off x="2851025" y="3540700"/>
          <a:ext cx="2527548" cy="1516528"/>
        </a:xfrm>
        <a:prstGeom prst="rect">
          <a:avLst/>
        </a:prstGeom>
        <a:solidFill>
          <a:srgbClr val="F9459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>
              <a:solidFill>
                <a:schemeClr val="tx1"/>
              </a:solidFill>
            </a:rPr>
            <a:t>Inspirational appeal</a:t>
          </a:r>
          <a:endParaRPr lang="en-US" sz="3300" b="1" kern="1200" dirty="0">
            <a:solidFill>
              <a:schemeClr val="tx1"/>
            </a:solidFill>
          </a:endParaRPr>
        </a:p>
      </dsp:txBody>
      <dsp:txXfrm>
        <a:off x="2851025" y="3540700"/>
        <a:ext cx="2527548" cy="1516528"/>
      </dsp:txXfrm>
    </dsp:sp>
    <dsp:sp modelId="{DA89B75F-B932-4B23-B00A-6DCDE3F4E3E5}">
      <dsp:nvSpPr>
        <dsp:cNvPr id="0" name=""/>
        <dsp:cNvSpPr/>
      </dsp:nvSpPr>
      <dsp:spPr>
        <a:xfrm>
          <a:off x="5631328" y="3540700"/>
          <a:ext cx="2527548" cy="1516528"/>
        </a:xfrm>
        <a:prstGeom prst="rect">
          <a:avLst/>
        </a:prstGeom>
        <a:solidFill>
          <a:srgbClr val="D6D16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>
              <a:solidFill>
                <a:schemeClr val="tx1"/>
              </a:solidFill>
            </a:rPr>
            <a:t>Coalition</a:t>
          </a:r>
          <a:endParaRPr lang="en-US" sz="3300" b="1" kern="1200" dirty="0">
            <a:solidFill>
              <a:schemeClr val="tx1"/>
            </a:solidFill>
          </a:endParaRPr>
        </a:p>
      </dsp:txBody>
      <dsp:txXfrm>
        <a:off x="5631328" y="3540700"/>
        <a:ext cx="2527548" cy="15165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48243-F064-4133-9358-8EBA56927FFA}">
      <dsp:nvSpPr>
        <dsp:cNvPr id="0" name=""/>
        <dsp:cNvSpPr/>
      </dsp:nvSpPr>
      <dsp:spPr>
        <a:xfrm>
          <a:off x="0" y="0"/>
          <a:ext cx="8839200" cy="1409700"/>
        </a:xfrm>
        <a:prstGeom prst="rect">
          <a:avLst/>
        </a:prstGeom>
        <a:solidFill>
          <a:srgbClr val="D2E28A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>
              <a:solidFill>
                <a:sysClr val="windowText" lastClr="0000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Guidelines for a rational persuasion</a:t>
          </a:r>
          <a:endParaRPr lang="en-US" sz="4300" kern="1200" dirty="0">
            <a:solidFill>
              <a:sysClr val="windowText" lastClr="00000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0" y="0"/>
        <a:ext cx="8839200" cy="1409700"/>
      </dsp:txXfrm>
    </dsp:sp>
    <dsp:sp modelId="{73A0ED71-D31C-4C59-BC3D-2CF3FB092C86}">
      <dsp:nvSpPr>
        <dsp:cNvPr id="0" name=""/>
        <dsp:cNvSpPr/>
      </dsp:nvSpPr>
      <dsp:spPr>
        <a:xfrm>
          <a:off x="0" y="1409700"/>
          <a:ext cx="2209800" cy="2960370"/>
        </a:xfrm>
        <a:prstGeom prst="rect">
          <a:avLst/>
        </a:prstGeom>
        <a:solidFill>
          <a:srgbClr val="E15E2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Explain why objective needs met.</a:t>
          </a:r>
          <a:endParaRPr lang="en-US" sz="29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0" y="1409700"/>
        <a:ext cx="2209800" cy="2960370"/>
      </dsp:txXfrm>
    </dsp:sp>
    <dsp:sp modelId="{1DDC6ECF-812F-4F65-B92C-3EC61B5146CF}">
      <dsp:nvSpPr>
        <dsp:cNvPr id="0" name=""/>
        <dsp:cNvSpPr/>
      </dsp:nvSpPr>
      <dsp:spPr>
        <a:xfrm>
          <a:off x="2209800" y="1409700"/>
          <a:ext cx="2209800" cy="2960370"/>
        </a:xfrm>
        <a:prstGeom prst="rect">
          <a:avLst/>
        </a:prstGeom>
        <a:solidFill>
          <a:srgbClr val="B9592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Explain how meeting the objective benefits the other party.</a:t>
          </a:r>
          <a:endParaRPr lang="en-US" sz="29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209800" y="1409700"/>
        <a:ext cx="2209800" cy="2960370"/>
      </dsp:txXfrm>
    </dsp:sp>
    <dsp:sp modelId="{AA1F9389-8A0D-43DD-A15A-5A3CA8B0EE8B}">
      <dsp:nvSpPr>
        <dsp:cNvPr id="0" name=""/>
        <dsp:cNvSpPr/>
      </dsp:nvSpPr>
      <dsp:spPr>
        <a:xfrm>
          <a:off x="4419600" y="1409700"/>
          <a:ext cx="2209800" cy="2960370"/>
        </a:xfrm>
        <a:prstGeom prst="rect">
          <a:avLst/>
        </a:prstGeom>
        <a:solidFill>
          <a:srgbClr val="E15E2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Provide evidence the objective can be met.</a:t>
          </a:r>
          <a:endParaRPr lang="en-US" sz="29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4419600" y="1409700"/>
        <a:ext cx="2209800" cy="2960370"/>
      </dsp:txXfrm>
    </dsp:sp>
    <dsp:sp modelId="{3B471486-3A35-4859-B602-54CEAE8A8251}">
      <dsp:nvSpPr>
        <dsp:cNvPr id="0" name=""/>
        <dsp:cNvSpPr/>
      </dsp:nvSpPr>
      <dsp:spPr>
        <a:xfrm>
          <a:off x="6629399" y="1409700"/>
          <a:ext cx="2209800" cy="2960370"/>
        </a:xfrm>
        <a:prstGeom prst="rect">
          <a:avLst/>
        </a:prstGeom>
        <a:solidFill>
          <a:srgbClr val="B9592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Explain how problems or concerns will be handled.</a:t>
          </a:r>
          <a:endParaRPr lang="en-US" sz="29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629399" y="1409700"/>
        <a:ext cx="2209800" cy="2960370"/>
      </dsp:txXfrm>
    </dsp:sp>
    <dsp:sp modelId="{D75BEB1F-6012-4F8D-80D1-4BDE73F93364}">
      <dsp:nvSpPr>
        <dsp:cNvPr id="0" name=""/>
        <dsp:cNvSpPr/>
      </dsp:nvSpPr>
      <dsp:spPr>
        <a:xfrm>
          <a:off x="0" y="4370070"/>
          <a:ext cx="8839200" cy="328930"/>
        </a:xfrm>
        <a:prstGeom prst="rect">
          <a:avLst/>
        </a:prstGeom>
        <a:solidFill>
          <a:srgbClr val="D2E28A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CDE42-D9A9-4535-9AF0-C08CE262ED1E}">
      <dsp:nvSpPr>
        <dsp:cNvPr id="0" name=""/>
        <dsp:cNvSpPr/>
      </dsp:nvSpPr>
      <dsp:spPr>
        <a:xfrm rot="5400000">
          <a:off x="-247798" y="249366"/>
          <a:ext cx="1651992" cy="1156394"/>
        </a:xfrm>
        <a:prstGeom prst="chevron">
          <a:avLst/>
        </a:prstGeom>
        <a:solidFill>
          <a:srgbClr val="E15E26"/>
        </a:solidFill>
        <a:ln w="9525" cap="flat" cmpd="sng" algn="ctr">
          <a:solidFill>
            <a:srgbClr val="E15E26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Gain</a:t>
          </a:r>
          <a:endParaRPr lang="en-US" sz="32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" y="579764"/>
        <a:ext cx="1156394" cy="495598"/>
      </dsp:txXfrm>
    </dsp:sp>
    <dsp:sp modelId="{E12EBE0D-0163-4B1B-B62F-C7F7DB7C84F8}">
      <dsp:nvSpPr>
        <dsp:cNvPr id="0" name=""/>
        <dsp:cNvSpPr/>
      </dsp:nvSpPr>
      <dsp:spPr>
        <a:xfrm rot="5400000">
          <a:off x="4422799" y="-3264837"/>
          <a:ext cx="1073794" cy="7606605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9525" cap="flat" cmpd="sng" algn="ctr">
          <a:solidFill>
            <a:srgbClr val="E15E26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Gain/maintain control over evaluating performance, determining raises, promotions and other rewards.</a:t>
          </a:r>
          <a:endParaRPr lang="en-US" sz="24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156394" y="53986"/>
        <a:ext cx="7554187" cy="968958"/>
      </dsp:txXfrm>
    </dsp:sp>
    <dsp:sp modelId="{8F3E46A7-480C-44A3-86A0-B64125C7CED1}">
      <dsp:nvSpPr>
        <dsp:cNvPr id="0" name=""/>
        <dsp:cNvSpPr/>
      </dsp:nvSpPr>
      <dsp:spPr>
        <a:xfrm rot="5400000">
          <a:off x="-247798" y="1707802"/>
          <a:ext cx="1651992" cy="1156394"/>
        </a:xfrm>
        <a:prstGeom prst="chevron">
          <a:avLst/>
        </a:prstGeom>
        <a:solidFill>
          <a:srgbClr val="B95927"/>
        </a:solidFill>
        <a:ln w="9525" cap="flat" cmpd="sng" algn="ctr">
          <a:solidFill>
            <a:srgbClr val="B95927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Find</a:t>
          </a:r>
          <a:endParaRPr lang="en-US" sz="32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" y="2038200"/>
        <a:ext cx="1156394" cy="495598"/>
      </dsp:txXfrm>
    </dsp:sp>
    <dsp:sp modelId="{791846EF-1657-4FBF-AAC7-F4C871AA6527}">
      <dsp:nvSpPr>
        <dsp:cNvPr id="0" name=""/>
        <dsp:cNvSpPr/>
      </dsp:nvSpPr>
      <dsp:spPr>
        <a:xfrm rot="5400000">
          <a:off x="4422799" y="-1806401"/>
          <a:ext cx="1073794" cy="7606605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9525" cap="flat" cmpd="sng" algn="ctr">
          <a:solidFill>
            <a:srgbClr val="B95927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Find out what others value and reward people in that way.</a:t>
          </a:r>
          <a:endParaRPr lang="en-US" sz="24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156394" y="1512422"/>
        <a:ext cx="7554187" cy="968958"/>
      </dsp:txXfrm>
    </dsp:sp>
    <dsp:sp modelId="{23D86353-7F6A-4924-A9E9-10F0DA3B8899}">
      <dsp:nvSpPr>
        <dsp:cNvPr id="0" name=""/>
        <dsp:cNvSpPr/>
      </dsp:nvSpPr>
      <dsp:spPr>
        <a:xfrm rot="5400000">
          <a:off x="-247798" y="3166238"/>
          <a:ext cx="1651992" cy="1156394"/>
        </a:xfrm>
        <a:prstGeom prst="chevron">
          <a:avLst/>
        </a:prstGeom>
        <a:solidFill>
          <a:srgbClr val="B9B2AA"/>
        </a:solidFill>
        <a:ln w="9525" cap="flat" cmpd="sng" algn="ctr">
          <a:solidFill>
            <a:srgbClr val="B9B2AA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Let</a:t>
          </a:r>
          <a:endParaRPr lang="en-US" sz="32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" y="3496636"/>
        <a:ext cx="1156394" cy="495598"/>
      </dsp:txXfrm>
    </dsp:sp>
    <dsp:sp modelId="{BE3A3925-CB20-4682-B796-E12D49BDCD29}">
      <dsp:nvSpPr>
        <dsp:cNvPr id="0" name=""/>
        <dsp:cNvSpPr/>
      </dsp:nvSpPr>
      <dsp:spPr>
        <a:xfrm rot="5400000">
          <a:off x="4422799" y="-347965"/>
          <a:ext cx="1073794" cy="7606605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9525" cap="flat" cmpd="sng" algn="ctr">
          <a:solidFill>
            <a:srgbClr val="B9B2AA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Let people know you control rewards and state your criteria for giving rewards.</a:t>
          </a:r>
          <a:endParaRPr lang="en-US" sz="24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156394" y="2970858"/>
        <a:ext cx="7554187" cy="9689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2EFFCE-20E1-451E-85BE-02567DDEF77E}">
      <dsp:nvSpPr>
        <dsp:cNvPr id="0" name=""/>
        <dsp:cNvSpPr/>
      </dsp:nvSpPr>
      <dsp:spPr>
        <a:xfrm>
          <a:off x="2744795" y="576"/>
          <a:ext cx="6013934" cy="2249165"/>
        </a:xfrm>
        <a:prstGeom prst="rightArrow">
          <a:avLst>
            <a:gd name="adj1" fmla="val 75000"/>
            <a:gd name="adj2" fmla="val 50000"/>
          </a:avLst>
        </a:prstGeom>
        <a:solidFill>
          <a:schemeClr val="bg1">
            <a:lumMod val="95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Appropriate for people with weak or no position power.</a:t>
          </a:r>
          <a:endParaRPr lang="en-US" sz="2800" kern="1200" dirty="0"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Such as with peers or in self-managed teams.</a:t>
          </a:r>
          <a:endParaRPr lang="en-US" sz="28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744795" y="281722"/>
        <a:ext cx="5170497" cy="1686873"/>
      </dsp:txXfrm>
    </dsp:sp>
    <dsp:sp modelId="{E89BD581-D18D-45EE-A8E4-618B6CC371E3}">
      <dsp:nvSpPr>
        <dsp:cNvPr id="0" name=""/>
        <dsp:cNvSpPr/>
      </dsp:nvSpPr>
      <dsp:spPr>
        <a:xfrm>
          <a:off x="0" y="576"/>
          <a:ext cx="2740525" cy="2249165"/>
        </a:xfrm>
        <a:prstGeom prst="roundRect">
          <a:avLst/>
        </a:prstGeom>
        <a:solidFill>
          <a:srgbClr val="E15E2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Appropriate Use</a:t>
          </a:r>
          <a:endParaRPr lang="en-US" sz="33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09795" y="110371"/>
        <a:ext cx="2520935" cy="2029575"/>
      </dsp:txXfrm>
    </dsp:sp>
    <dsp:sp modelId="{735F54D6-E3A0-4790-B0AA-B85881F12200}">
      <dsp:nvSpPr>
        <dsp:cNvPr id="0" name=""/>
        <dsp:cNvSpPr/>
      </dsp:nvSpPr>
      <dsp:spPr>
        <a:xfrm>
          <a:off x="2744795" y="2474658"/>
          <a:ext cx="6013934" cy="2249165"/>
        </a:xfrm>
        <a:prstGeom prst="rightArrow">
          <a:avLst>
            <a:gd name="adj1" fmla="val 75000"/>
            <a:gd name="adj2" fmla="val 50000"/>
          </a:avLst>
        </a:prstGeom>
        <a:solidFill>
          <a:schemeClr val="bg1">
            <a:lumMod val="95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Develop your people skills.</a:t>
          </a:r>
          <a:endParaRPr lang="en-US" sz="2800" kern="1200" dirty="0"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Work at your relationships with managers and peers.</a:t>
          </a:r>
          <a:endParaRPr lang="en-US" sz="28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744795" y="2755804"/>
        <a:ext cx="5170497" cy="1686873"/>
      </dsp:txXfrm>
    </dsp:sp>
    <dsp:sp modelId="{91CA7061-DB71-4AD3-81E4-2934040032FB}">
      <dsp:nvSpPr>
        <dsp:cNvPr id="0" name=""/>
        <dsp:cNvSpPr/>
      </dsp:nvSpPr>
      <dsp:spPr>
        <a:xfrm>
          <a:off x="0" y="2474658"/>
          <a:ext cx="2740525" cy="2249165"/>
        </a:xfrm>
        <a:prstGeom prst="roundRect">
          <a:avLst/>
        </a:prstGeom>
        <a:solidFill>
          <a:srgbClr val="B9592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Increasing </a:t>
          </a:r>
          <a:endParaRPr lang="en-US" sz="33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09795" y="2584453"/>
        <a:ext cx="2520935" cy="20295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E053B4-E58B-495B-B049-4959902A87F5}" type="datetimeFigureOut">
              <a:rPr lang="en-AU" smtClean="0"/>
              <a:t>11/08/2019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C27C08-99D3-4DF9-B64D-1E5EC32F72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24981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AD937-357B-4E27-87C6-81857036713B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4F2670-80AE-46B1-9E2E-F83FE3950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012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6E87-5493-4D2E-AA82-93C78845114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528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9DB3D-DA89-42B6-BE73-D09DF7E2A6E2}" type="datetime1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39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905B8-97FE-4B41-A57F-D6605827E2B6}" type="datetime1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56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1693B-81D7-4D29-8392-9F1C8682D46D}" type="datetime1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33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6934-8B12-46A7-97C8-CDB39D375743}" type="datetime1">
              <a:rPr lang="en-US" smtClean="0"/>
              <a:t>8/11/2019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490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B4CBD-D00A-4CD4-8AC8-D677AF9351EC}" type="datetime1">
              <a:rPr lang="en-US" smtClean="0"/>
              <a:t>8/11/2019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53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BE78C-5571-411F-9E35-5B0AA4427BCE}" type="datetime1">
              <a:rPr lang="en-US" smtClean="0"/>
              <a:t>8/11/2019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04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03E39-D55F-45CA-9B11-561C82E9C5C1}" type="datetime1">
              <a:rPr lang="en-US" smtClean="0"/>
              <a:t>8/11/2019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720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19FB7-AD45-424D-A3B9-72F30E9A5EB1}" type="datetime1">
              <a:rPr lang="en-US" smtClean="0"/>
              <a:t>8/11/2019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1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4BA09-17B0-4B1C-8ED4-D12DC858BA36}" type="datetime1">
              <a:rPr lang="en-US" smtClean="0"/>
              <a:t>8/11/2019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6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1F0FB-50FE-4127-A075-7932C2FEF195}" type="datetime1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05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6FBFE-F313-4823-A635-845B199E4F17}" type="datetime1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378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arning Outcom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effectLst>
            <a:softEdge rad="63500"/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Learning Outcomes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>
            <a:lvl1pPr marL="514350" indent="-514350">
              <a:buFont typeface="+mj-lt"/>
              <a:buAutoNum type="arabicParenR"/>
              <a:defRPr sz="24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60080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rt 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9802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83D3C-BBB7-4D2C-A78F-A8A73A97DA1D}" type="datetime1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37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5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Leadership in Business and Society</a:t>
            </a:r>
            <a:br>
              <a:rPr lang="en-US" dirty="0" smtClean="0"/>
            </a:br>
            <a:r>
              <a:rPr lang="en-US" dirty="0" smtClean="0"/>
              <a:t>BUSN 3052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066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Influencing</a:t>
            </a:r>
            <a:r>
              <a:rPr lang="en-US" dirty="0"/>
              <a:t>: Power, Politics, Networking, and Negotiation</a:t>
            </a:r>
            <a:endParaRPr lang="en-US" dirty="0" smtClean="0"/>
          </a:p>
          <a:p>
            <a:r>
              <a:rPr lang="en-US" dirty="0" smtClean="0"/>
              <a:t>Lecture 4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 txBox="1"/>
          <p:nvPr/>
        </p:nvSpPr>
        <p:spPr>
          <a:xfrm>
            <a:off x="665147" y="5334000"/>
            <a:ext cx="8021653" cy="38600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spc="5" dirty="0">
                <a:latin typeface="Arial"/>
                <a:cs typeface="Arial"/>
              </a:rPr>
              <a:t>Material largely drawn </a:t>
            </a:r>
            <a:r>
              <a:rPr sz="1200" spc="10" dirty="0">
                <a:latin typeface="Arial"/>
                <a:cs typeface="Arial"/>
              </a:rPr>
              <a:t>from: </a:t>
            </a:r>
            <a:r>
              <a:rPr lang="en-US" sz="1200" spc="5" dirty="0" err="1">
                <a:latin typeface="Arial"/>
                <a:cs typeface="Arial"/>
              </a:rPr>
              <a:t>Lussier</a:t>
            </a:r>
            <a:r>
              <a:rPr lang="en-US" sz="1200" spc="5" dirty="0">
                <a:latin typeface="Arial"/>
                <a:cs typeface="Arial"/>
              </a:rPr>
              <a:t>, </a:t>
            </a:r>
            <a:r>
              <a:rPr lang="en-US" sz="1200" spc="5" dirty="0" smtClean="0">
                <a:latin typeface="Arial"/>
                <a:cs typeface="Arial"/>
              </a:rPr>
              <a:t>RN &amp; </a:t>
            </a:r>
            <a:r>
              <a:rPr lang="en-US" sz="1200" spc="5" dirty="0" err="1">
                <a:latin typeface="Arial"/>
                <a:cs typeface="Arial"/>
              </a:rPr>
              <a:t>Achua</a:t>
            </a:r>
            <a:r>
              <a:rPr lang="en-US" sz="1200" spc="5" dirty="0">
                <a:latin typeface="Arial"/>
                <a:cs typeface="Arial"/>
              </a:rPr>
              <a:t>, </a:t>
            </a:r>
            <a:r>
              <a:rPr lang="en-US" sz="1200" spc="5" dirty="0" smtClean="0">
                <a:latin typeface="Arial"/>
                <a:cs typeface="Arial"/>
              </a:rPr>
              <a:t>CF 2016 </a:t>
            </a:r>
            <a:r>
              <a:rPr lang="en-US" sz="1200" i="1" spc="5" dirty="0">
                <a:latin typeface="Arial"/>
                <a:cs typeface="Arial"/>
              </a:rPr>
              <a:t>Leadership: theory, application and skill developmen</a:t>
            </a:r>
            <a:r>
              <a:rPr lang="en-US" sz="1200" spc="5" dirty="0">
                <a:latin typeface="Arial"/>
                <a:cs typeface="Arial"/>
              </a:rPr>
              <a:t>t, 6th edition, </a:t>
            </a:r>
            <a:r>
              <a:rPr lang="en-US" sz="1200" spc="5" dirty="0" err="1">
                <a:latin typeface="Arial"/>
                <a:cs typeface="Arial"/>
              </a:rPr>
              <a:t>Cengage</a:t>
            </a:r>
            <a:r>
              <a:rPr lang="en-US" sz="1200" spc="5" dirty="0">
                <a:latin typeface="Arial"/>
                <a:cs typeface="Arial"/>
              </a:rPr>
              <a:t> </a:t>
            </a:r>
            <a:r>
              <a:rPr lang="en-US" sz="1200" spc="5" dirty="0" smtClean="0">
                <a:latin typeface="Arial"/>
                <a:cs typeface="Arial"/>
              </a:rPr>
              <a:t>Learning, Boston.</a:t>
            </a:r>
            <a:endParaRPr sz="1200" spc="5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77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Learning Outcomes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r>
              <a:rPr lang="en-US" sz="2800" dirty="0" smtClean="0"/>
              <a:t>Explain the differences between position power and personal power.</a:t>
            </a:r>
          </a:p>
          <a:p>
            <a:r>
              <a:rPr lang="en-US" sz="2800" dirty="0" smtClean="0"/>
              <a:t>Identify different types of power and appropriate influencing tactics.</a:t>
            </a:r>
          </a:p>
          <a:p>
            <a:r>
              <a:rPr lang="en-US" sz="2800" dirty="0" smtClean="0"/>
              <a:t>Discuss how power and politics are related.</a:t>
            </a:r>
          </a:p>
          <a:p>
            <a:r>
              <a:rPr lang="en-US" sz="2800" dirty="0" smtClean="0"/>
              <a:t>Identify the importance of networking.</a:t>
            </a:r>
          </a:p>
          <a:p>
            <a:r>
              <a:rPr lang="en-US" sz="2800" dirty="0" smtClean="0"/>
              <a:t>Describe the steps in the negotiation process.</a:t>
            </a: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288260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Power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15E26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Power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is the leader’s potential influence over followers.</a:t>
            </a:r>
          </a:p>
          <a:p>
            <a:pPr marL="55778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95927"/>
              </a:buClr>
              <a:buSzTx/>
              <a:buFont typeface="Arial" pitchFamily="34" charset="0"/>
              <a:buChar char="&gt;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Power is the 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potential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to influence, not the actual use of power.</a:t>
            </a:r>
          </a:p>
          <a:p>
            <a:pPr marL="55778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95927"/>
              </a:buClr>
              <a:buSzTx/>
              <a:buFont typeface="Arial" pitchFamily="34" charset="0"/>
              <a:buChar char="&gt;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Often the perception of power influences others.</a:t>
            </a:r>
          </a:p>
          <a:p>
            <a:pPr marL="55778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95927"/>
              </a:buClr>
              <a:buSzTx/>
              <a:buFont typeface="Arial" pitchFamily="34" charset="0"/>
              <a:buChar char="&gt;"/>
              <a:tabLst/>
              <a:defRPr/>
            </a:pPr>
            <a:r>
              <a:rPr lang="en-US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Leaders apply power through </a:t>
            </a:r>
            <a:r>
              <a:rPr lang="en-US" sz="2800" i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influence tactics</a:t>
            </a:r>
            <a:r>
              <a:rPr lang="en-US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468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4906963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 smtClean="0"/>
              <a:t>Two sources of power:</a:t>
            </a:r>
          </a:p>
          <a:p>
            <a:pPr lvl="1"/>
            <a:r>
              <a:rPr lang="en-US" b="1" i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Position (hard) power </a:t>
            </a:r>
            <a:endParaRPr lang="en-US" i="1" dirty="0"/>
          </a:p>
          <a:p>
            <a:pPr lvl="2"/>
            <a:r>
              <a:rPr lang="en-US" dirty="0"/>
              <a:t>Stems from a person’s position of authority</a:t>
            </a:r>
          </a:p>
          <a:p>
            <a:pPr lvl="2"/>
            <a:r>
              <a:rPr lang="en-US" dirty="0" smtClean="0"/>
              <a:t>derived from top management and delegated down the chain of command</a:t>
            </a:r>
          </a:p>
          <a:p>
            <a:pPr marL="914400" lvl="2" indent="0">
              <a:buNone/>
            </a:pPr>
            <a:r>
              <a:rPr lang="en-US" dirty="0" smtClean="0"/>
              <a:t>	E.g., supervisor influences subordinates with rewards 	and punishments, manager issues orders</a:t>
            </a:r>
          </a:p>
          <a:p>
            <a:pPr lvl="1"/>
            <a:r>
              <a:rPr lang="en-US" b="1" i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Personal (soft) power </a:t>
            </a:r>
          </a:p>
          <a:p>
            <a:pPr lvl="2"/>
            <a:r>
              <a:rPr lang="en-US" dirty="0"/>
              <a:t>Based on personal characteristics and interpersonal relationships</a:t>
            </a:r>
          </a:p>
          <a:p>
            <a:pPr lvl="2"/>
            <a:r>
              <a:rPr lang="en-US" dirty="0"/>
              <a:t>derived from the followers based on the leader’s </a:t>
            </a:r>
            <a:r>
              <a:rPr lang="en-US" dirty="0" err="1" smtClean="0"/>
              <a:t>behaviour</a:t>
            </a:r>
            <a:r>
              <a:rPr lang="en-US" dirty="0"/>
              <a:t>.</a:t>
            </a:r>
          </a:p>
          <a:p>
            <a:pPr lvl="2"/>
            <a:r>
              <a:rPr lang="en-US" dirty="0" smtClean="0"/>
              <a:t>Nonmanagers can have personal power but only managers can have position power.</a:t>
            </a:r>
          </a:p>
          <a:p>
            <a:pPr lvl="2"/>
            <a:r>
              <a:rPr lang="en-US" dirty="0" smtClean="0"/>
              <a:t>Successful leaders share power (empowerment) by pushing power down the chain of command.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029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Sources of power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229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86"/>
            <a:ext cx="8229600" cy="1143000"/>
          </a:xfrm>
        </p:spPr>
        <p:txBody>
          <a:bodyPr>
            <a:normAutofit/>
          </a:bodyPr>
          <a:lstStyle/>
          <a:p>
            <a:r>
              <a:rPr lang="en-AU" b="1" dirty="0">
                <a:solidFill>
                  <a:schemeClr val="accent1"/>
                </a:solidFill>
              </a:rPr>
              <a:t>Types of power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94125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 descr="Image result for graduation cap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894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>
                <a:solidFill>
                  <a:schemeClr val="accent1"/>
                </a:solidFill>
              </a:rPr>
              <a:t>Influencing </a:t>
            </a:r>
            <a:r>
              <a:rPr lang="en-AU" b="1" dirty="0">
                <a:solidFill>
                  <a:schemeClr val="accent1"/>
                </a:solidFill>
              </a:rPr>
              <a:t>tactics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 use influence tactics to translate their power to affect the </a:t>
            </a:r>
            <a:r>
              <a:rPr lang="en-US" dirty="0" err="1" smtClean="0"/>
              <a:t>behaviour</a:t>
            </a:r>
            <a:r>
              <a:rPr lang="en-US" dirty="0" smtClean="0"/>
              <a:t> of others.</a:t>
            </a:r>
          </a:p>
          <a:p>
            <a:r>
              <a:rPr lang="en-US" dirty="0" smtClean="0"/>
              <a:t>Influence tactics will increase the likelihood of </a:t>
            </a:r>
            <a:r>
              <a:rPr lang="en-US" dirty="0" err="1" smtClean="0"/>
              <a:t>favourable</a:t>
            </a:r>
            <a:r>
              <a:rPr lang="en-US" dirty="0" smtClean="0"/>
              <a:t> responses.</a:t>
            </a:r>
          </a:p>
          <a:p>
            <a:r>
              <a:rPr lang="en-US" dirty="0" smtClean="0"/>
              <a:t>These must be matched to the situation and to the person being influenced.</a:t>
            </a:r>
          </a:p>
          <a:p>
            <a:r>
              <a:rPr lang="en-US" dirty="0" smtClean="0"/>
              <a:t>Can be learned.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86"/>
            <a:ext cx="8229600" cy="1143000"/>
          </a:xfrm>
        </p:spPr>
        <p:txBody>
          <a:bodyPr>
            <a:normAutofit/>
          </a:bodyPr>
          <a:lstStyle/>
          <a:p>
            <a:r>
              <a:rPr lang="en-AU" b="1" dirty="0">
                <a:solidFill>
                  <a:schemeClr val="accent1"/>
                </a:solidFill>
              </a:rPr>
              <a:t>Types of influencing tactics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8042789"/>
              </p:ext>
            </p:extLst>
          </p:nvPr>
        </p:nvGraphicFramePr>
        <p:xfrm>
          <a:off x="457200" y="1066800"/>
          <a:ext cx="8229600" cy="505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83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Legitimate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Legitimate power </a:t>
            </a:r>
            <a:r>
              <a:rPr lang="en-US" i="1" dirty="0" smtClean="0"/>
              <a:t>is based on the user’s position power, given by the </a:t>
            </a:r>
            <a:r>
              <a:rPr lang="en-US" i="1" dirty="0" err="1" smtClean="0"/>
              <a:t>organisation</a:t>
            </a:r>
            <a:r>
              <a:rPr lang="en-US" i="1" dirty="0" smtClean="0"/>
              <a:t>.</a:t>
            </a:r>
            <a:endParaRPr lang="en-US" dirty="0" smtClean="0"/>
          </a:p>
          <a:p>
            <a:pPr lvl="1"/>
            <a:r>
              <a:rPr lang="en-US" dirty="0" smtClean="0"/>
              <a:t>Appropriate use of legitimate power:</a:t>
            </a:r>
          </a:p>
          <a:p>
            <a:pPr lvl="2"/>
            <a:r>
              <a:rPr lang="en-US" dirty="0" smtClean="0"/>
              <a:t>When asking people to do something that is within the scope of their job.</a:t>
            </a:r>
          </a:p>
          <a:p>
            <a:pPr lvl="2"/>
            <a:r>
              <a:rPr lang="en-US" dirty="0" smtClean="0"/>
              <a:t>Helpful to use the </a:t>
            </a:r>
            <a:r>
              <a:rPr lang="en-US" b="1" i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consultation influencing tactic</a:t>
            </a:r>
            <a:r>
              <a:rPr lang="en-US" i="1" dirty="0" smtClean="0"/>
              <a:t>.</a:t>
            </a:r>
          </a:p>
          <a:p>
            <a:pPr lvl="3"/>
            <a:r>
              <a:rPr lang="en-US" dirty="0" smtClean="0"/>
              <a:t>Seek others’ input about achieving an objective and open to develop plans together.</a:t>
            </a:r>
          </a:p>
          <a:p>
            <a:pPr lvl="3"/>
            <a:r>
              <a:rPr lang="en-US" dirty="0" smtClean="0"/>
              <a:t>Also known as </a:t>
            </a:r>
            <a:r>
              <a:rPr lang="en-US" b="1" i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participative management </a:t>
            </a: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and </a:t>
            </a:r>
            <a:r>
              <a:rPr lang="en-US" b="1" i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empowering employees</a:t>
            </a:r>
            <a:r>
              <a:rPr lang="en-US" i="1" dirty="0" smtClean="0"/>
              <a:t>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94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686800" cy="5211763"/>
          </a:xfrm>
        </p:spPr>
        <p:txBody>
          <a:bodyPr>
            <a:normAutofit lnSpcReduction="10000"/>
          </a:bodyPr>
          <a:lstStyle/>
          <a:p>
            <a:r>
              <a:rPr lang="en-US" b="1" i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Rational persuasion influencing tactic</a:t>
            </a: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endParaRPr lang="en-US" dirty="0" smtClean="0"/>
          </a:p>
          <a:p>
            <a:pPr lvl="1"/>
            <a:r>
              <a:rPr lang="en-US" dirty="0" smtClean="0"/>
              <a:t>Uses logical </a:t>
            </a:r>
            <a:r>
              <a:rPr lang="en-US" dirty="0"/>
              <a:t>arguments </a:t>
            </a:r>
            <a:r>
              <a:rPr lang="en-US" dirty="0" smtClean="0"/>
              <a:t>with </a:t>
            </a:r>
            <a:r>
              <a:rPr lang="en-US" dirty="0"/>
              <a:t>factual </a:t>
            </a:r>
            <a:r>
              <a:rPr lang="en-US" dirty="0" smtClean="0"/>
              <a:t>evidence to persuade others</a:t>
            </a:r>
          </a:p>
          <a:p>
            <a:pPr lvl="1"/>
            <a:r>
              <a:rPr lang="en-US" dirty="0" smtClean="0"/>
              <a:t>Develop a persuasive case based on the other party’s needs</a:t>
            </a:r>
          </a:p>
          <a:p>
            <a:pPr lvl="1"/>
            <a:r>
              <a:rPr lang="en-US" dirty="0" smtClean="0"/>
              <a:t>Useful when meeting objectives through employees or dealing with higher-level managers over whom they have no authority.</a:t>
            </a:r>
            <a:endParaRPr lang="en-US" i="1" dirty="0" smtClean="0"/>
          </a:p>
          <a:p>
            <a:r>
              <a:rPr lang="en-US" dirty="0" smtClean="0"/>
              <a:t>When persuading others to do something for us, the </a:t>
            </a:r>
            <a:r>
              <a:rPr lang="en-US" b="1" i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ingratiation influencing tactic </a:t>
            </a:r>
            <a:r>
              <a:rPr lang="en-US" dirty="0" smtClean="0"/>
              <a:t>is helpful:</a:t>
            </a:r>
          </a:p>
          <a:p>
            <a:pPr lvl="1"/>
            <a:r>
              <a:rPr lang="en-US" dirty="0" smtClean="0"/>
              <a:t>Give praise before asking for what you want.</a:t>
            </a:r>
            <a:endParaRPr lang="en-US" dirty="0"/>
          </a:p>
        </p:txBody>
      </p:sp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35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" name="Diagram 1" descr="Guidelines for a rational persuation:&#10;Explain why objective needs met.&#10;Explain how meeting the objective benefits the other party.&#10;provide evidence the objective can be met.&#10;Explain how problems or concerns will be handled."/>
          <p:cNvGraphicFramePr/>
          <p:nvPr>
            <p:extLst>
              <p:ext uri="{D42A27DB-BD31-4B8C-83A1-F6EECF244321}">
                <p14:modId xmlns:p14="http://schemas.microsoft.com/office/powerpoint/2010/main" val="2862218186"/>
              </p:ext>
            </p:extLst>
          </p:nvPr>
        </p:nvGraphicFramePr>
        <p:xfrm>
          <a:off x="297543" y="533400"/>
          <a:ext cx="8839200" cy="469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0130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Increasing legitimate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Guidelines for increasing legitimate power:</a:t>
            </a:r>
          </a:p>
          <a:p>
            <a:pPr lvl="1"/>
            <a:r>
              <a:rPr lang="en-US" dirty="0" smtClean="0"/>
              <a:t>Increase management experience,</a:t>
            </a:r>
          </a:p>
          <a:p>
            <a:pPr lvl="2"/>
            <a:r>
              <a:rPr lang="en-US" dirty="0" smtClean="0"/>
              <a:t>Could be part of the job such as team leader.</a:t>
            </a:r>
          </a:p>
          <a:p>
            <a:pPr lvl="1"/>
            <a:r>
              <a:rPr lang="en-US" dirty="0" smtClean="0"/>
              <a:t>Exercise authority regularly,</a:t>
            </a:r>
          </a:p>
          <a:p>
            <a:pPr lvl="2"/>
            <a:r>
              <a:rPr lang="en-US" dirty="0" smtClean="0"/>
              <a:t>Follow up making sure objectives are met.</a:t>
            </a:r>
          </a:p>
          <a:p>
            <a:pPr lvl="1"/>
            <a:r>
              <a:rPr lang="en-US" dirty="0" smtClean="0"/>
              <a:t>Follow rational persuasion guidelines,</a:t>
            </a:r>
          </a:p>
          <a:p>
            <a:pPr lvl="2"/>
            <a:r>
              <a:rPr lang="en-US" dirty="0" smtClean="0"/>
              <a:t>Especially when authority is questioned.</a:t>
            </a:r>
          </a:p>
          <a:p>
            <a:pPr lvl="1"/>
            <a:r>
              <a:rPr lang="en-US" dirty="0" smtClean="0"/>
              <a:t>Back up your authority with </a:t>
            </a:r>
            <a:r>
              <a:rPr lang="en-US" i="1" dirty="0" smtClean="0"/>
              <a:t>rewards </a:t>
            </a:r>
            <a:r>
              <a:rPr lang="en-US" dirty="0" smtClean="0"/>
              <a:t>and </a:t>
            </a:r>
            <a:r>
              <a:rPr lang="en-US" i="1" dirty="0" smtClean="0"/>
              <a:t>punishment.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10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Reward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Reward power </a:t>
            </a:r>
            <a:r>
              <a:rPr lang="en-US" i="1" dirty="0" smtClean="0"/>
              <a:t>is based on the user’s ability to influence others with something of value to them.</a:t>
            </a:r>
          </a:p>
          <a:p>
            <a:pPr lvl="1"/>
            <a:r>
              <a:rPr lang="en-US" dirty="0"/>
              <a:t>Use </a:t>
            </a:r>
            <a:r>
              <a:rPr lang="en-US" dirty="0" smtClean="0"/>
              <a:t>positive reinforcement to influence </a:t>
            </a:r>
            <a:r>
              <a:rPr lang="en-US" dirty="0" err="1" smtClean="0"/>
              <a:t>behaviour</a:t>
            </a:r>
            <a:r>
              <a:rPr lang="en-US" dirty="0" smtClean="0"/>
              <a:t> with incentives such as praise, recognition, pay rise, bonuses, promotions, etc.</a:t>
            </a:r>
            <a:endParaRPr lang="en-US" dirty="0"/>
          </a:p>
          <a:p>
            <a:pPr lvl="1"/>
            <a:r>
              <a:rPr lang="en-US" dirty="0" smtClean="0"/>
              <a:t>A leader’s power is strong or weak based on ability to punish and reward followers.</a:t>
            </a:r>
          </a:p>
          <a:p>
            <a:pPr lvl="1"/>
            <a:r>
              <a:rPr lang="en-US" dirty="0" smtClean="0"/>
              <a:t>An important part of reward power is having control over getting and allocating resources.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4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Appropriate use of reward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Employees should be rewarded for doing a good job.</a:t>
            </a:r>
          </a:p>
          <a:p>
            <a:r>
              <a:rPr lang="en-US" b="1" i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Exchange influencing tactic</a:t>
            </a: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/>
              <a:t>is </a:t>
            </a:r>
            <a:r>
              <a:rPr lang="en-US" dirty="0" smtClean="0"/>
              <a:t>helpful when dealing with others over whom they have no authority.</a:t>
            </a:r>
          </a:p>
          <a:p>
            <a:pPr lvl="1"/>
            <a:r>
              <a:rPr lang="en-US" dirty="0" smtClean="0"/>
              <a:t>Offer a reward for helping meet objective.</a:t>
            </a:r>
          </a:p>
          <a:p>
            <a:pPr lvl="1"/>
            <a:r>
              <a:rPr lang="en-US" dirty="0" smtClean="0"/>
              <a:t>Incentive can be anything of value (e.g., information, advice, assistance).</a:t>
            </a:r>
          </a:p>
          <a:p>
            <a:pPr lvl="2">
              <a:buNone/>
            </a:pP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77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" name="Diagram 1" descr="Gain/maintain control over evaluating performance, determining raises, promotions and other rewards.&#10;Find out what others value and reward people in that way.&#10;Let people know you control rewards and state your criteria for giving rewards.&#10;"/>
          <p:cNvGraphicFramePr/>
          <p:nvPr>
            <p:extLst>
              <p:ext uri="{D42A27DB-BD31-4B8C-83A1-F6EECF244321}">
                <p14:modId xmlns:p14="http://schemas.microsoft.com/office/powerpoint/2010/main" val="3165583656"/>
              </p:ext>
            </p:extLst>
          </p:nvPr>
        </p:nvGraphicFramePr>
        <p:xfrm>
          <a:off x="228600" y="1600200"/>
          <a:ext cx="87630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 descr="Guidelines for increasing reward power.&#10;"/>
          <p:cNvSpPr txBox="1"/>
          <p:nvPr/>
        </p:nvSpPr>
        <p:spPr>
          <a:xfrm>
            <a:off x="272143" y="0"/>
            <a:ext cx="85997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Guidelines for increasing reward power</a:t>
            </a:r>
          </a:p>
        </p:txBody>
      </p:sp>
    </p:spTree>
    <p:extLst>
      <p:ext uri="{BB962C8B-B14F-4D97-AF65-F5344CB8AC3E}">
        <p14:creationId xmlns:p14="http://schemas.microsoft.com/office/powerpoint/2010/main" val="346571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Coercive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The use of </a:t>
            </a:r>
            <a:r>
              <a:rPr lang="en-US" dirty="0" smtClean="0">
                <a:solidFill>
                  <a:srgbClr val="00B0F0"/>
                </a:solidFill>
              </a:rPr>
              <a:t>coercive power </a:t>
            </a:r>
            <a:r>
              <a:rPr lang="en-US" i="1" dirty="0" smtClean="0"/>
              <a:t>involves punishment and withholding of rewards to influence compliance.</a:t>
            </a:r>
          </a:p>
          <a:p>
            <a:pPr lvl="1"/>
            <a:r>
              <a:rPr lang="en-US" dirty="0" smtClean="0"/>
              <a:t>Also called the </a:t>
            </a:r>
            <a:r>
              <a:rPr lang="en-US" b="1" i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pressure influencing tactic</a:t>
            </a:r>
            <a:r>
              <a:rPr lang="en-US" i="1" dirty="0" smtClean="0"/>
              <a:t>.</a:t>
            </a:r>
          </a:p>
          <a:p>
            <a:r>
              <a:rPr lang="en-US" dirty="0" smtClean="0"/>
              <a:t>Appropriate use of coercive power:</a:t>
            </a:r>
          </a:p>
          <a:p>
            <a:pPr lvl="1"/>
            <a:r>
              <a:rPr lang="en-US" dirty="0" smtClean="0"/>
              <a:t>Coercive power is appropriate to use in maintaining discipline and enforcing rules.</a:t>
            </a:r>
          </a:p>
          <a:p>
            <a:pPr lvl="1"/>
            <a:r>
              <a:rPr lang="en-US" dirty="0" smtClean="0"/>
              <a:t>Employees resent use of coercive power.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8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Increasing coercive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Guidelines for increasing coercive power:</a:t>
            </a:r>
          </a:p>
          <a:p>
            <a:pPr lvl="1"/>
            <a:r>
              <a:rPr lang="en-US" dirty="0" smtClean="0"/>
              <a:t>Gain authority to use punishment and withhold rewards,</a:t>
            </a:r>
          </a:p>
          <a:p>
            <a:pPr lvl="1"/>
            <a:r>
              <a:rPr lang="en-US" dirty="0" smtClean="0"/>
              <a:t>Don’t make rash threats,</a:t>
            </a:r>
          </a:p>
          <a:p>
            <a:pPr lvl="2"/>
            <a:r>
              <a:rPr lang="en-US" dirty="0" smtClean="0"/>
              <a:t>Do not use coercion to manipulate others or to gain personal benefits.</a:t>
            </a:r>
          </a:p>
          <a:p>
            <a:pPr lvl="1"/>
            <a:r>
              <a:rPr lang="en-US" dirty="0" smtClean="0"/>
              <a:t>Be persistent,</a:t>
            </a:r>
          </a:p>
          <a:p>
            <a:pPr lvl="2"/>
            <a:r>
              <a:rPr lang="en-US" dirty="0" smtClean="0"/>
              <a:t>Follow up to make sure requested tasks are accomplished.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Referent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48307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Referent power </a:t>
            </a:r>
            <a:r>
              <a:rPr lang="en-US" i="1" dirty="0" smtClean="0"/>
              <a:t>is based on the user’s personal relationships with others.</a:t>
            </a:r>
          </a:p>
          <a:p>
            <a:pPr lvl="1"/>
            <a:r>
              <a:rPr lang="en-US" dirty="0"/>
              <a:t>Also called the </a:t>
            </a:r>
            <a:r>
              <a:rPr lang="en-US" b="1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personal appeals influencing tactic</a:t>
            </a:r>
            <a:r>
              <a:rPr lang="en-US" i="1" dirty="0"/>
              <a:t>.</a:t>
            </a:r>
          </a:p>
          <a:p>
            <a:pPr lvl="2"/>
            <a:r>
              <a:rPr lang="en-US" dirty="0"/>
              <a:t>Power stems mainly from relationships with the person using power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Based on loyalty and friendship.</a:t>
            </a:r>
            <a:endParaRPr lang="en-US" dirty="0"/>
          </a:p>
          <a:p>
            <a:r>
              <a:rPr lang="en-US" dirty="0"/>
              <a:t>Leaders can use the </a:t>
            </a:r>
            <a:r>
              <a:rPr lang="en-US" b="1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inspirational appeals influencing tactic</a:t>
            </a:r>
            <a:r>
              <a:rPr lang="en-US" i="1" dirty="0"/>
              <a:t>.</a:t>
            </a:r>
          </a:p>
          <a:p>
            <a:pPr lvl="1"/>
            <a:r>
              <a:rPr lang="en-US" dirty="0"/>
              <a:t>Leader appeals to follower’s values, ideals, and aspirations, or increases self-confidence by appealing to follower’s emotions and enthusiasm.</a:t>
            </a:r>
          </a:p>
          <a:p>
            <a:r>
              <a:rPr lang="en-US" dirty="0" smtClean="0"/>
              <a:t>Used well with people whose </a:t>
            </a:r>
            <a:r>
              <a:rPr lang="en-US" dirty="0" err="1" smtClean="0"/>
              <a:t>behaviour</a:t>
            </a:r>
            <a:r>
              <a:rPr lang="en-US" dirty="0" smtClean="0"/>
              <a:t> is mostly influenced by emotions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17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" name="Diagram 1" descr="Appropriate Use: &#10;Appropriate for people with weak or no position power.&#10;Such as with peers or in self-managed teams.&#10;Increasing:&#10;Develop your people skills.&#10;Work at your relationships with managers and peers.&#10;"/>
          <p:cNvGraphicFramePr/>
          <p:nvPr>
            <p:extLst>
              <p:ext uri="{D42A27DB-BD31-4B8C-83A1-F6EECF244321}">
                <p14:modId xmlns:p14="http://schemas.microsoft.com/office/powerpoint/2010/main" val="2639009621"/>
              </p:ext>
            </p:extLst>
          </p:nvPr>
        </p:nvGraphicFramePr>
        <p:xfrm>
          <a:off x="152400" y="990600"/>
          <a:ext cx="8763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 descr="Referent power."/>
          <p:cNvSpPr txBox="1"/>
          <p:nvPr/>
        </p:nvSpPr>
        <p:spPr>
          <a:xfrm>
            <a:off x="1828800" y="68275"/>
            <a:ext cx="586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Referent power</a:t>
            </a:r>
          </a:p>
        </p:txBody>
      </p:sp>
    </p:spTree>
    <p:extLst>
      <p:ext uri="{BB962C8B-B14F-4D97-AF65-F5344CB8AC3E}">
        <p14:creationId xmlns:p14="http://schemas.microsoft.com/office/powerpoint/2010/main" val="338343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Expert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Expert power </a:t>
            </a:r>
            <a:r>
              <a:rPr lang="en-US" i="1" dirty="0" smtClean="0"/>
              <a:t>is based on the user’s skill and knowledge.</a:t>
            </a:r>
          </a:p>
          <a:p>
            <a:pPr lvl="1"/>
            <a:r>
              <a:rPr lang="en-US" dirty="0" smtClean="0"/>
              <a:t>Often use </a:t>
            </a:r>
            <a:r>
              <a:rPr lang="en-US" b="1" i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rational persuasion influencing tactic</a:t>
            </a:r>
            <a:r>
              <a:rPr lang="en-US" i="1" dirty="0" smtClean="0"/>
              <a:t>.</a:t>
            </a:r>
          </a:p>
          <a:p>
            <a:r>
              <a:rPr lang="en-US" dirty="0" smtClean="0"/>
              <a:t>Power increases if only fewer people possess the expertise and knowledge.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0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Increasing expert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Guidelines for increasing expert power:</a:t>
            </a:r>
          </a:p>
          <a:p>
            <a:pPr lvl="1"/>
            <a:r>
              <a:rPr lang="en-US" dirty="0" smtClean="0"/>
              <a:t>Increase training to become an expert,</a:t>
            </a:r>
          </a:p>
          <a:p>
            <a:pPr lvl="1"/>
            <a:r>
              <a:rPr lang="en-US" dirty="0" smtClean="0"/>
              <a:t>Attend trade meetings, read publications, keep up with current trends, write articles, become an officer in the </a:t>
            </a:r>
            <a:r>
              <a:rPr lang="en-US" dirty="0" err="1" smtClean="0"/>
              <a:t>organisation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Keep up with latest technology,</a:t>
            </a:r>
          </a:p>
          <a:p>
            <a:pPr lvl="2"/>
            <a:r>
              <a:rPr lang="en-US" dirty="0" smtClean="0"/>
              <a:t>Volunteer to learn something new,</a:t>
            </a:r>
          </a:p>
          <a:p>
            <a:pPr lvl="1"/>
            <a:r>
              <a:rPr lang="en-US" dirty="0" smtClean="0"/>
              <a:t>Project a positive self-concept and develop a reputation for having expertise.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18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Information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Information power </a:t>
            </a:r>
            <a:r>
              <a:rPr lang="en-US" i="1" dirty="0" smtClean="0"/>
              <a:t>is based on the user’s data desired by others.</a:t>
            </a:r>
          </a:p>
          <a:p>
            <a:pPr lvl="1"/>
            <a:r>
              <a:rPr lang="en-US" dirty="0" smtClean="0"/>
              <a:t>Involves access to vital information and knowledge and control over its distribution.</a:t>
            </a:r>
          </a:p>
          <a:p>
            <a:r>
              <a:rPr lang="en-US" dirty="0" smtClean="0"/>
              <a:t>Appropriate use of information power:</a:t>
            </a:r>
          </a:p>
          <a:p>
            <a:pPr lvl="1"/>
            <a:r>
              <a:rPr lang="en-US" dirty="0" smtClean="0"/>
              <a:t>When making </a:t>
            </a:r>
            <a:r>
              <a:rPr lang="en-US" i="1" dirty="0" smtClean="0"/>
              <a:t>rational persuasion </a:t>
            </a:r>
            <a:r>
              <a:rPr lang="en-US" dirty="0" smtClean="0"/>
              <a:t>or </a:t>
            </a:r>
            <a:r>
              <a:rPr lang="en-US" i="1" dirty="0" smtClean="0"/>
              <a:t>inspirational appeals.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89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Connection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Connection power </a:t>
            </a:r>
            <a:r>
              <a:rPr lang="en-US" i="1" dirty="0" smtClean="0"/>
              <a:t>is based on the user’s relationships with influential people.</a:t>
            </a:r>
          </a:p>
          <a:p>
            <a:pPr lvl="1"/>
            <a:r>
              <a:rPr lang="en-US" dirty="0" smtClean="0"/>
              <a:t>Right connections give power or the perception of having power.</a:t>
            </a:r>
          </a:p>
          <a:p>
            <a:pPr lvl="1"/>
            <a:r>
              <a:rPr lang="en-US" dirty="0" smtClean="0"/>
              <a:t>Leaders use a </a:t>
            </a:r>
            <a:r>
              <a:rPr lang="en-US" b="1" i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coalition influencing tactic </a:t>
            </a:r>
            <a:r>
              <a:rPr lang="en-US" dirty="0" smtClean="0"/>
              <a:t>when persuading others – a political strategy.</a:t>
            </a:r>
          </a:p>
          <a:p>
            <a:pPr lvl="1"/>
            <a:r>
              <a:rPr lang="en-US" dirty="0" smtClean="0"/>
              <a:t>If more people are on your side, the more influence you have on others.</a:t>
            </a:r>
          </a:p>
          <a:p>
            <a:r>
              <a:rPr lang="en-US" dirty="0" smtClean="0"/>
              <a:t>Appropriate use of connection power:</a:t>
            </a:r>
          </a:p>
          <a:p>
            <a:pPr lvl="1"/>
            <a:r>
              <a:rPr lang="en-US" dirty="0" smtClean="0"/>
              <a:t>When looking for a job or a promotion.</a:t>
            </a:r>
          </a:p>
          <a:p>
            <a:pPr lvl="1"/>
            <a:r>
              <a:rPr lang="en-US" dirty="0" smtClean="0"/>
              <a:t>Can help you get the resources you need.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18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Increasing connection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Guidelines to increasing connection power:</a:t>
            </a:r>
          </a:p>
          <a:p>
            <a:pPr lvl="1"/>
            <a:r>
              <a:rPr lang="en-US" dirty="0" smtClean="0"/>
              <a:t>Expand your network to managers with power,</a:t>
            </a:r>
          </a:p>
          <a:p>
            <a:pPr lvl="1"/>
            <a:r>
              <a:rPr lang="en-US" dirty="0" smtClean="0"/>
              <a:t>Join the “in-crowd” and “right” associations, </a:t>
            </a:r>
          </a:p>
          <a:p>
            <a:pPr lvl="1"/>
            <a:r>
              <a:rPr lang="en-US" dirty="0" smtClean="0"/>
              <a:t>Follow guidelines for using the coalition influencing tactic,</a:t>
            </a:r>
          </a:p>
          <a:p>
            <a:pPr lvl="1"/>
            <a:r>
              <a:rPr lang="en-US" dirty="0" smtClean="0"/>
              <a:t>Get people to know your name,</a:t>
            </a:r>
          </a:p>
          <a:p>
            <a:pPr lvl="2"/>
            <a:r>
              <a:rPr lang="en-US" dirty="0" smtClean="0"/>
              <a:t>Get all the publicity you can,</a:t>
            </a:r>
          </a:p>
          <a:p>
            <a:pPr lvl="2"/>
            <a:r>
              <a:rPr lang="en-US" dirty="0" smtClean="0"/>
              <a:t>Have your accomplishments known by those in power.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18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Sources and types of power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with influencing tactics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24</a:t>
            </a:fld>
            <a:endParaRPr lang="en-US"/>
          </a:p>
        </p:txBody>
      </p:sp>
      <p:pic>
        <p:nvPicPr>
          <p:cNvPr id="5" name="Content Placeholder 4" descr="Exhibit 5-1.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3400" y="1905000"/>
            <a:ext cx="86106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5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Influence tactics by influence direction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4556082"/>
              </p:ext>
            </p:extLst>
          </p:nvPr>
        </p:nvGraphicFramePr>
        <p:xfrm>
          <a:off x="457200" y="1600200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Upward</a:t>
                      </a:r>
                      <a:r>
                        <a:rPr lang="en-US" sz="2400" baseline="0" dirty="0" smtClean="0"/>
                        <a:t> influence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Downward influence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Lateral</a:t>
                      </a:r>
                      <a:r>
                        <a:rPr lang="en-US" sz="2400" baseline="0" dirty="0" smtClean="0"/>
                        <a:t> influence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Rational</a:t>
                      </a:r>
                      <a:r>
                        <a:rPr lang="en-US" sz="2400" baseline="0" dirty="0" smtClean="0"/>
                        <a:t> persuasion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Rational</a:t>
                      </a:r>
                      <a:r>
                        <a:rPr lang="en-US" sz="2400" baseline="0" dirty="0" smtClean="0"/>
                        <a:t> persuasion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Rational</a:t>
                      </a:r>
                      <a:r>
                        <a:rPr lang="en-US" sz="2400" baseline="0" dirty="0" smtClean="0"/>
                        <a:t> persuasion</a:t>
                      </a:r>
                      <a:endParaRPr lang="en-US" sz="2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Inspirational appeals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Consultation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Pressure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Ingratiation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Consultation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Exchange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Ingratiation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Legitimacy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Exchange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Personal appeals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Legitimacy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Coalitions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The nature of </a:t>
            </a:r>
            <a:r>
              <a:rPr lang="en-US" b="1" dirty="0" err="1">
                <a:solidFill>
                  <a:schemeClr val="accent1"/>
                </a:solidFill>
              </a:rPr>
              <a:t>organisational</a:t>
            </a:r>
            <a:r>
              <a:rPr lang="en-US" b="1" dirty="0">
                <a:solidFill>
                  <a:schemeClr val="accent1"/>
                </a:solidFill>
              </a:rPr>
              <a:t>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Politics</a:t>
            </a:r>
            <a:r>
              <a:rPr lang="en-US" dirty="0" smtClean="0"/>
              <a:t> </a:t>
            </a:r>
            <a:r>
              <a:rPr lang="en-US" i="1" dirty="0" smtClean="0"/>
              <a:t>is the process of gaining and using power </a:t>
            </a:r>
          </a:p>
          <a:p>
            <a:pPr lvl="1"/>
            <a:r>
              <a:rPr lang="en-US" dirty="0" smtClean="0"/>
              <a:t>Power and politics are related.</a:t>
            </a:r>
          </a:p>
          <a:p>
            <a:pPr lvl="1"/>
            <a:r>
              <a:rPr lang="en-US" dirty="0" smtClean="0"/>
              <a:t>Involves activities to acquire, develop and use power and other resources to achieve desired goals when there are uncertainty or disagreement about choices.</a:t>
            </a:r>
          </a:p>
          <a:p>
            <a:pPr lvl="1"/>
            <a:r>
              <a:rPr lang="en-US" dirty="0" smtClean="0"/>
              <a:t>Political skills are needed to climb the corporate ladder.</a:t>
            </a:r>
          </a:p>
          <a:p>
            <a:r>
              <a:rPr lang="en-US" dirty="0" smtClean="0"/>
              <a:t>Politics is a social medium of exchange.</a:t>
            </a:r>
          </a:p>
          <a:p>
            <a:pPr lvl="1"/>
            <a:r>
              <a:rPr lang="en-US" dirty="0" smtClean="0"/>
              <a:t>Politics is neither good nor bad.</a:t>
            </a:r>
          </a:p>
          <a:p>
            <a:pPr lvl="2"/>
            <a:r>
              <a:rPr lang="en-US" dirty="0" smtClean="0"/>
              <a:t>Simply a system of getting what you want.</a:t>
            </a:r>
          </a:p>
          <a:p>
            <a:pPr lvl="1"/>
            <a:r>
              <a:rPr lang="en-US" dirty="0" smtClean="0"/>
              <a:t>Politics is the </a:t>
            </a:r>
            <a:r>
              <a:rPr lang="en-US" dirty="0"/>
              <a:t>medium of </a:t>
            </a:r>
            <a:r>
              <a:rPr lang="en-US" dirty="0" smtClean="0"/>
              <a:t>exchange in </a:t>
            </a:r>
            <a:r>
              <a:rPr lang="en-US" dirty="0" err="1" smtClean="0"/>
              <a:t>organisations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Political </a:t>
            </a:r>
            <a:r>
              <a:rPr lang="en-US" dirty="0" err="1" smtClean="0"/>
              <a:t>behaviour</a:t>
            </a:r>
            <a:r>
              <a:rPr lang="en-US" dirty="0" smtClean="0"/>
              <a:t> creates energy and commitment.</a:t>
            </a:r>
          </a:p>
          <a:p>
            <a:pPr lvl="1"/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26</a:t>
            </a:fld>
            <a:endParaRPr lang="en-US"/>
          </a:p>
        </p:txBody>
      </p:sp>
      <p:pic>
        <p:nvPicPr>
          <p:cNvPr id="6" name="Picture 5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184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Political </a:t>
            </a:r>
            <a:r>
              <a:rPr lang="en-US" b="1" dirty="0" err="1">
                <a:solidFill>
                  <a:schemeClr val="accent1"/>
                </a:solidFill>
              </a:rPr>
              <a:t>behaviour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How well you play </a:t>
            </a:r>
            <a:r>
              <a:rPr lang="en-US" dirty="0" smtClean="0"/>
              <a:t>politics affects the success.</a:t>
            </a:r>
          </a:p>
          <a:p>
            <a:r>
              <a:rPr lang="en-US" dirty="0" smtClean="0"/>
              <a:t>Consist of activities outside the job requirements but that influence or attempt to influence the distribution of advantages and disadvantages within the </a:t>
            </a:r>
            <a:r>
              <a:rPr lang="en-US" dirty="0" err="1" smtClean="0"/>
              <a:t>organisation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Organisational</a:t>
            </a:r>
            <a:r>
              <a:rPr lang="en-US" dirty="0" smtClean="0"/>
              <a:t> political </a:t>
            </a:r>
            <a:r>
              <a:rPr lang="en-US" dirty="0" err="1" smtClean="0"/>
              <a:t>behaviours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Networking</a:t>
            </a:r>
          </a:p>
          <a:p>
            <a:pPr lvl="1"/>
            <a:r>
              <a:rPr lang="en-US" dirty="0" smtClean="0"/>
              <a:t>Reciprocity</a:t>
            </a:r>
          </a:p>
          <a:p>
            <a:pPr lvl="1"/>
            <a:r>
              <a:rPr lang="en-US" dirty="0" smtClean="0"/>
              <a:t>Coalitions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27</a:t>
            </a:fld>
            <a:endParaRPr lang="en-US"/>
          </a:p>
        </p:txBody>
      </p:sp>
      <p:pic>
        <p:nvPicPr>
          <p:cNvPr id="6" name="Picture 5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877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B0F0"/>
                </a:solidFill>
              </a:rPr>
              <a:t>Networking</a:t>
            </a:r>
            <a:r>
              <a:rPr lang="en-US" dirty="0"/>
              <a:t> </a:t>
            </a:r>
            <a:r>
              <a:rPr lang="en-US" i="1" dirty="0"/>
              <a:t>is the process of developing relationships for the purpose of </a:t>
            </a:r>
            <a:r>
              <a:rPr lang="en-US" i="1" dirty="0" err="1"/>
              <a:t>socialising</a:t>
            </a:r>
            <a:r>
              <a:rPr lang="en-US" i="1" dirty="0"/>
              <a:t> and politicking.</a:t>
            </a:r>
          </a:p>
          <a:p>
            <a:r>
              <a:rPr lang="en-US" dirty="0">
                <a:solidFill>
                  <a:srgbClr val="00B0F0"/>
                </a:solidFill>
              </a:rPr>
              <a:t>Reciprocity </a:t>
            </a:r>
            <a:r>
              <a:rPr lang="en-US" i="1" dirty="0"/>
              <a:t>involves creating obligations and developing alliances, and using them to accomplish objectives.</a:t>
            </a:r>
          </a:p>
          <a:p>
            <a:r>
              <a:rPr lang="en-US" dirty="0"/>
              <a:t>Using </a:t>
            </a:r>
            <a:r>
              <a:rPr lang="en-US" dirty="0">
                <a:solidFill>
                  <a:srgbClr val="00B0F0"/>
                </a:solidFill>
              </a:rPr>
              <a:t>coalitions</a:t>
            </a:r>
            <a:r>
              <a:rPr lang="en-US" dirty="0"/>
              <a:t> as an influencing tactic:</a:t>
            </a:r>
          </a:p>
          <a:p>
            <a:pPr lvl="1"/>
            <a:r>
              <a:rPr lang="en-US" dirty="0"/>
              <a:t>Developed for a specific </a:t>
            </a:r>
            <a:r>
              <a:rPr lang="en-US" dirty="0" smtClean="0"/>
              <a:t>objective</a:t>
            </a:r>
          </a:p>
          <a:p>
            <a:pPr lvl="1"/>
            <a:r>
              <a:rPr lang="en-US" dirty="0" smtClean="0"/>
              <a:t>Each party helps the others get what they want</a:t>
            </a:r>
          </a:p>
          <a:p>
            <a:pPr lvl="1"/>
            <a:r>
              <a:rPr lang="en-US" dirty="0" smtClean="0"/>
              <a:t>Use </a:t>
            </a:r>
            <a:r>
              <a:rPr lang="en-US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co-optation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/>
              <a:t>to get a person to join your coalition rather than compete against you.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28</a:t>
            </a:fld>
            <a:endParaRPr lang="en-US"/>
          </a:p>
        </p:txBody>
      </p:sp>
      <p:pic>
        <p:nvPicPr>
          <p:cNvPr id="6" name="Picture 5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742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Political behavior and guidelines for developing political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29</a:t>
            </a:fld>
            <a:endParaRPr lang="en-US"/>
          </a:p>
        </p:txBody>
      </p:sp>
      <p:pic>
        <p:nvPicPr>
          <p:cNvPr id="5" name="Content Placeholder 4" descr="Exhibit 5-2.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5800" y="1600200"/>
            <a:ext cx="8153400" cy="4419600"/>
          </a:xfrm>
          <a:prstGeom prst="rect">
            <a:avLst/>
          </a:prstGeom>
        </p:spPr>
      </p:pic>
      <p:pic>
        <p:nvPicPr>
          <p:cNvPr id="8" name="Picture 7" descr="Image result for graduation ca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205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Networking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648199"/>
          </a:xfrm>
        </p:spPr>
        <p:txBody>
          <a:bodyPr>
            <a:normAutofit/>
          </a:bodyPr>
          <a:lstStyle/>
          <a:p>
            <a:r>
              <a:rPr lang="en-US" sz="3000" dirty="0" smtClean="0"/>
              <a:t>Networking is part of politics.</a:t>
            </a:r>
          </a:p>
          <a:p>
            <a:r>
              <a:rPr lang="en-US" sz="3000" dirty="0" smtClean="0"/>
              <a:t>Helps to develop power and influence others.</a:t>
            </a:r>
          </a:p>
          <a:p>
            <a:r>
              <a:rPr lang="en-US" sz="3000" dirty="0" smtClean="0"/>
              <a:t>Social networking is also important.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30</a:t>
            </a:fld>
            <a:endParaRPr lang="en-US"/>
          </a:p>
        </p:txBody>
      </p:sp>
      <p:pic>
        <p:nvPicPr>
          <p:cNvPr id="6" name="Picture 5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38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Negotiation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Negotiating</a:t>
            </a:r>
            <a:r>
              <a:rPr lang="en-US" dirty="0" smtClean="0"/>
              <a:t> </a:t>
            </a:r>
            <a:r>
              <a:rPr lang="en-US" i="1" dirty="0" smtClean="0"/>
              <a:t>is a process in which two or more parties have something the other wants and attempt to come to an agreement.</a:t>
            </a:r>
          </a:p>
          <a:p>
            <a:pPr lvl="1"/>
            <a:r>
              <a:rPr lang="en-US" dirty="0" smtClean="0"/>
              <a:t>An essential career skill.</a:t>
            </a:r>
          </a:p>
          <a:p>
            <a:pPr lvl="1"/>
            <a:r>
              <a:rPr lang="en-US" dirty="0" smtClean="0"/>
              <a:t>Directly affects your success.</a:t>
            </a:r>
          </a:p>
          <a:p>
            <a:pPr lvl="2"/>
            <a:r>
              <a:rPr lang="en-US" dirty="0" smtClean="0"/>
              <a:t>Good negotiators get more </a:t>
            </a:r>
            <a:r>
              <a:rPr lang="en-US" dirty="0" err="1" smtClean="0"/>
              <a:t>favourable</a:t>
            </a:r>
            <a:r>
              <a:rPr lang="en-US" dirty="0" smtClean="0"/>
              <a:t> outcomes.</a:t>
            </a:r>
          </a:p>
          <a:p>
            <a:pPr lvl="1"/>
            <a:r>
              <a:rPr lang="en-US" dirty="0" smtClean="0"/>
              <a:t>Influencing tactics, power and politics used often in negotiation process.</a:t>
            </a:r>
          </a:p>
          <a:p>
            <a:pPr lvl="1"/>
            <a:r>
              <a:rPr lang="en-US" dirty="0" smtClean="0"/>
              <a:t>Getting what we want by influencing others through negotiation.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31</a:t>
            </a:fld>
            <a:endParaRPr lang="en-US"/>
          </a:p>
        </p:txBody>
      </p:sp>
      <p:pic>
        <p:nvPicPr>
          <p:cNvPr id="6" name="Picture 5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623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Negotiation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Negotiations are appropriate in all situations without a fixed price or deal.</a:t>
            </a:r>
          </a:p>
          <a:p>
            <a:pPr lvl="3"/>
            <a:r>
              <a:rPr lang="en-US" dirty="0" smtClean="0"/>
              <a:t>E.g., collective bargaining, buying and selling, etc.</a:t>
            </a:r>
          </a:p>
          <a:p>
            <a:pPr lvl="1"/>
            <a:r>
              <a:rPr lang="en-US" dirty="0" smtClean="0"/>
              <a:t>All parties should believe they got a good deal.</a:t>
            </a:r>
          </a:p>
          <a:p>
            <a:pPr lvl="2"/>
            <a:r>
              <a:rPr lang="en-US" dirty="0" smtClean="0"/>
              <a:t>Negotiation does not have to be a </a:t>
            </a:r>
            <a:r>
              <a:rPr lang="en-US" b="1" i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zero-sum game</a:t>
            </a:r>
            <a:r>
              <a:rPr lang="en-US" i="1" dirty="0" smtClean="0"/>
              <a:t>.</a:t>
            </a:r>
            <a:endParaRPr lang="en-US" dirty="0" smtClean="0"/>
          </a:p>
          <a:p>
            <a:pPr lvl="2"/>
            <a:r>
              <a:rPr lang="en-US" dirty="0" smtClean="0"/>
              <a:t>Negotiation is about building relationships.</a:t>
            </a:r>
          </a:p>
          <a:p>
            <a:pPr lvl="2"/>
            <a:r>
              <a:rPr lang="en-US" dirty="0" smtClean="0"/>
              <a:t>Negotiation should be viewed by all parties as an opportunity to win.</a:t>
            </a:r>
          </a:p>
          <a:p>
            <a:pPr lvl="1"/>
            <a:r>
              <a:rPr lang="en-US" dirty="0" smtClean="0"/>
              <a:t>Negotiation skills can be developed by following the steps in the negotiation process.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32</a:t>
            </a:fld>
            <a:endParaRPr lang="en-US"/>
          </a:p>
        </p:txBody>
      </p:sp>
      <p:pic>
        <p:nvPicPr>
          <p:cNvPr id="6" name="Picture 5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430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The negotiation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33</a:t>
            </a:fld>
            <a:endParaRPr lang="en-US"/>
          </a:p>
        </p:txBody>
      </p:sp>
      <p:pic>
        <p:nvPicPr>
          <p:cNvPr id="5" name="Content Placeholder 4" descr="Model 5-1.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1000" y="1524000"/>
            <a:ext cx="8610600" cy="4800600"/>
          </a:xfrm>
          <a:prstGeom prst="rect">
            <a:avLst/>
          </a:prstGeom>
        </p:spPr>
      </p:pic>
      <p:sp>
        <p:nvSpPr>
          <p:cNvPr id="7" name="TextBox 15" descr="The key is preparation."/>
          <p:cNvSpPr txBox="1"/>
          <p:nvPr/>
        </p:nvSpPr>
        <p:spPr>
          <a:xfrm>
            <a:off x="-78441" y="1840974"/>
            <a:ext cx="3234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key is preparation.</a:t>
            </a:r>
            <a:endParaRPr lang="en-US" dirty="0">
              <a:solidFill>
                <a:srgbClr val="E15E2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16" descr="Know what is being negotiated."/>
          <p:cNvSpPr txBox="1"/>
          <p:nvPr/>
        </p:nvSpPr>
        <p:spPr>
          <a:xfrm>
            <a:off x="262218" y="2515106"/>
            <a:ext cx="3393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Know what is being negotiated.</a:t>
            </a:r>
            <a:endParaRPr lang="en-US" dirty="0">
              <a:solidFill>
                <a:srgbClr val="E15E2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17" descr="Face-to face is preferred.&#10;"/>
          <p:cNvSpPr txBox="1"/>
          <p:nvPr/>
        </p:nvSpPr>
        <p:spPr>
          <a:xfrm>
            <a:off x="2935941" y="1829306"/>
            <a:ext cx="3234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Face-to face is preferred.</a:t>
            </a:r>
            <a:endParaRPr lang="en-US" dirty="0">
              <a:solidFill>
                <a:srgbClr val="E15E2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18" descr="Agreement?&#10;Put it in writing, and stop selling.&#10;&#10;No Agreement?&#10;Analyze and improve for the future.&#10;"/>
          <p:cNvSpPr txBox="1"/>
          <p:nvPr/>
        </p:nvSpPr>
        <p:spPr>
          <a:xfrm>
            <a:off x="7239000" y="3771090"/>
            <a:ext cx="1905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Agreement?</a:t>
            </a:r>
          </a:p>
          <a:p>
            <a:pPr algn="ctr"/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Put it in writing</a:t>
            </a:r>
          </a:p>
          <a:p>
            <a:pPr algn="ctr"/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and stop selling.</a:t>
            </a:r>
          </a:p>
          <a:p>
            <a:pPr algn="ctr"/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dirty="0" smtClean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 Agreement?</a:t>
            </a:r>
          </a:p>
          <a:p>
            <a:pPr algn="ctr"/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Analyse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and improve for the future.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9" descr="Take your time.&#10;If no progress, postpone.&#10;"/>
          <p:cNvSpPr txBox="1"/>
          <p:nvPr/>
        </p:nvSpPr>
        <p:spPr>
          <a:xfrm>
            <a:off x="4931709" y="4925252"/>
            <a:ext cx="23622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700" dirty="0" smtClean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Take your time.</a:t>
            </a:r>
          </a:p>
          <a:p>
            <a:pPr algn="ctr"/>
            <a:r>
              <a:rPr lang="en-US" sz="1700" dirty="0" smtClean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If no progress, postpone.</a:t>
            </a:r>
            <a:endParaRPr lang="en-US" sz="1700" dirty="0">
              <a:solidFill>
                <a:srgbClr val="E15E2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2" name="Picture 11" descr="Image result for graduation ca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242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/>
        </p:nvSpPr>
        <p:spPr>
          <a:xfrm>
            <a:off x="0" y="6189406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232407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accent1"/>
                </a:solidFill>
              </a:rPr>
              <a:t>Summary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0593"/>
            <a:ext cx="8229600" cy="5125082"/>
          </a:xfrm>
        </p:spPr>
        <p:txBody>
          <a:bodyPr>
            <a:normAutofit fontScale="92500" lnSpcReduction="20000"/>
          </a:bodyPr>
          <a:lstStyle/>
          <a:p>
            <a:pPr marL="342900" lvl="1" indent="-342900">
              <a:buClr>
                <a:srgbClr val="B95927"/>
              </a:buClr>
              <a:buFont typeface="Arial" pitchFamily="34" charset="0"/>
              <a:buChar char="•"/>
              <a:defRPr/>
            </a:pPr>
            <a:r>
              <a:rPr lang="en-US" sz="3200" dirty="0"/>
              <a:t>Power is the leaders’ potential to influence over followers, not the actual use of power</a:t>
            </a:r>
          </a:p>
          <a:p>
            <a:pPr marL="342900" lvl="1" indent="-342900">
              <a:buClr>
                <a:srgbClr val="B95927"/>
              </a:buClr>
              <a:buFont typeface="Arial" pitchFamily="34" charset="0"/>
              <a:buChar char="•"/>
              <a:defRPr/>
            </a:pPr>
            <a:r>
              <a:rPr lang="en-US" sz="3200" dirty="0"/>
              <a:t>Power can be stemmed from the position or personal characteristics and interpersonal relationships</a:t>
            </a:r>
          </a:p>
          <a:p>
            <a:pPr marL="342900" lvl="1" indent="-342900">
              <a:buClr>
                <a:srgbClr val="B95927"/>
              </a:buClr>
              <a:buFont typeface="Arial" pitchFamily="34" charset="0"/>
              <a:buChar char="•"/>
              <a:defRPr/>
            </a:pPr>
            <a:r>
              <a:rPr lang="en-US" sz="3200" dirty="0"/>
              <a:t>Legitimate, reward and coercive power</a:t>
            </a:r>
          </a:p>
          <a:p>
            <a:pPr marL="342900" lvl="1" indent="-342900">
              <a:buClr>
                <a:srgbClr val="B95927"/>
              </a:buClr>
              <a:buFont typeface="Arial" pitchFamily="34" charset="0"/>
              <a:buChar char="•"/>
              <a:defRPr/>
            </a:pPr>
            <a:r>
              <a:rPr lang="en-US" sz="3200" dirty="0"/>
              <a:t>Referent, expert, information and connection power</a:t>
            </a:r>
          </a:p>
          <a:p>
            <a:pPr marL="342900" lvl="1" indent="-342900">
              <a:buClr>
                <a:srgbClr val="B95927"/>
              </a:buClr>
              <a:buFont typeface="Arial" pitchFamily="34" charset="0"/>
              <a:buChar char="•"/>
              <a:defRPr/>
            </a:pPr>
            <a:r>
              <a:rPr lang="en-US" sz="3200" dirty="0"/>
              <a:t>Influencing tactics help to exercise power</a:t>
            </a:r>
          </a:p>
          <a:p>
            <a:pPr marL="342900" lvl="1" indent="-342900">
              <a:buClr>
                <a:srgbClr val="B95927"/>
              </a:buClr>
              <a:buFont typeface="Arial" pitchFamily="34" charset="0"/>
              <a:buChar char="•"/>
              <a:defRPr/>
            </a:pPr>
            <a:r>
              <a:rPr lang="en-US" sz="3200" dirty="0"/>
              <a:t>Politics is the process of gaining and using power</a:t>
            </a:r>
          </a:p>
          <a:p>
            <a:pPr marL="342900" lvl="1" indent="-342900">
              <a:buClr>
                <a:srgbClr val="B95927"/>
              </a:buClr>
              <a:buFont typeface="Arial" pitchFamily="34" charset="0"/>
              <a:buChar char="•"/>
              <a:defRPr/>
            </a:pPr>
            <a:r>
              <a:rPr lang="en-US" sz="3200" dirty="0"/>
              <a:t>Networking is part of politics</a:t>
            </a:r>
          </a:p>
          <a:p>
            <a:pPr marL="342900" lvl="1" indent="-342900">
              <a:buClr>
                <a:srgbClr val="B95927"/>
              </a:buClr>
              <a:buFont typeface="Arial" pitchFamily="34" charset="0"/>
              <a:buChar char="•"/>
              <a:defRPr/>
            </a:pPr>
            <a:r>
              <a:rPr lang="en-US" sz="3200" dirty="0"/>
              <a:t>The ability to negotiate is important</a:t>
            </a:r>
          </a:p>
          <a:p>
            <a:pPr marL="729234" lvl="1" indent="-457200">
              <a:buClr>
                <a:srgbClr val="B95927"/>
              </a:buClr>
              <a:defRPr/>
            </a:pP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86384" lvl="1" indent="-514350">
              <a:buClr>
                <a:srgbClr val="B95927"/>
              </a:buClr>
              <a:buFont typeface="+mj-lt"/>
              <a:buAutoNum type="arabicPeriod"/>
              <a:defRPr/>
            </a:pP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29234" lvl="1" indent="-457200">
              <a:buClr>
                <a:srgbClr val="B95927"/>
              </a:buClr>
              <a:defRPr/>
            </a:pP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29234" lvl="1" indent="-457200">
              <a:buClr>
                <a:srgbClr val="B95927"/>
              </a:buClr>
              <a:defRPr/>
            </a:pP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29234" lvl="1" indent="-457200">
              <a:buClr>
                <a:srgbClr val="B95927"/>
              </a:buClr>
              <a:defRPr/>
            </a:pP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38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1668</TotalTime>
  <Words>1690</Words>
  <Application>Microsoft Office PowerPoint</Application>
  <PresentationFormat>On-screen Show (4:3)</PresentationFormat>
  <Paragraphs>269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Tahoma</vt:lpstr>
      <vt:lpstr>Office Theme</vt:lpstr>
      <vt:lpstr>Leadership in Business and Society BUSN 3052</vt:lpstr>
      <vt:lpstr>Learning Outcomes</vt:lpstr>
      <vt:lpstr>Power</vt:lpstr>
      <vt:lpstr>Sources of power</vt:lpstr>
      <vt:lpstr>Types of power</vt:lpstr>
      <vt:lpstr>Influencing tactics</vt:lpstr>
      <vt:lpstr>Types of influencing tactics</vt:lpstr>
      <vt:lpstr>Legitimate power</vt:lpstr>
      <vt:lpstr>PowerPoint Presentation</vt:lpstr>
      <vt:lpstr>PowerPoint Presentation</vt:lpstr>
      <vt:lpstr>Increasing legitimate power</vt:lpstr>
      <vt:lpstr>Reward power</vt:lpstr>
      <vt:lpstr>Appropriate use of reward power</vt:lpstr>
      <vt:lpstr>PowerPoint Presentation</vt:lpstr>
      <vt:lpstr>Coercive power</vt:lpstr>
      <vt:lpstr>Increasing coercive power</vt:lpstr>
      <vt:lpstr>Referent power</vt:lpstr>
      <vt:lpstr>PowerPoint Presentation</vt:lpstr>
      <vt:lpstr>Expert power</vt:lpstr>
      <vt:lpstr>Increasing expert power</vt:lpstr>
      <vt:lpstr>Information power</vt:lpstr>
      <vt:lpstr>Connection power</vt:lpstr>
      <vt:lpstr>Increasing connection power</vt:lpstr>
      <vt:lpstr>Sources and types of power  with influencing tactics</vt:lpstr>
      <vt:lpstr>Influence tactics by influence direction</vt:lpstr>
      <vt:lpstr>The nature of organisational politics</vt:lpstr>
      <vt:lpstr>Political behaviour</vt:lpstr>
      <vt:lpstr>PowerPoint Presentation</vt:lpstr>
      <vt:lpstr>Political behavior and guidelines for developing political skills</vt:lpstr>
      <vt:lpstr>Networking</vt:lpstr>
      <vt:lpstr>Negotiation </vt:lpstr>
      <vt:lpstr>Negotiation </vt:lpstr>
      <vt:lpstr>The negotiation process</vt:lpstr>
      <vt:lpstr>Summary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in Business and Society BUSN 3052</dc:title>
  <dc:creator>Samudi</dc:creator>
  <cp:lastModifiedBy>Malith Kodagoda</cp:lastModifiedBy>
  <cp:revision>421</cp:revision>
  <cp:lastPrinted>2018-08-02T05:13:44Z</cp:lastPrinted>
  <dcterms:created xsi:type="dcterms:W3CDTF">2018-07-16T01:16:33Z</dcterms:created>
  <dcterms:modified xsi:type="dcterms:W3CDTF">2019-08-10T22:07:04Z</dcterms:modified>
</cp:coreProperties>
</file>